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855" autoAdjust="0"/>
    <p:restoredTop sz="90932" autoAdjust="0"/>
  </p:normalViewPr>
  <p:slideViewPr>
    <p:cSldViewPr>
      <p:cViewPr>
        <p:scale>
          <a:sx n="66" d="100"/>
          <a:sy n="66" d="100"/>
        </p:scale>
        <p:origin x="2213" y="17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22AB-6F9E-4658-95A9-F949104E0FFC}" type="datetimeFigureOut">
              <a:rPr lang="en-GB" smtClean="0"/>
              <a:t>24/04/2022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E8E9-5381-47F1-AFCE-B6666CF0C4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46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E8E9-5381-47F1-AFCE-B6666CF0C47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16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E8E9-5381-47F1-AFCE-B6666CF0C47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9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2764" y="336372"/>
            <a:ext cx="800787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61.jp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63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71.png"/><Relationship Id="rId1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emf"/><Relationship Id="rId5" Type="http://schemas.openxmlformats.org/officeDocument/2006/relationships/image" Target="../media/image76.emf"/><Relationship Id="rId4" Type="http://schemas.openxmlformats.org/officeDocument/2006/relationships/image" Target="../media/image7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emf"/><Relationship Id="rId5" Type="http://schemas.openxmlformats.org/officeDocument/2006/relationships/image" Target="../media/image80.emf"/><Relationship Id="rId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5" Type="http://schemas.openxmlformats.org/officeDocument/2006/relationships/image" Target="../media/image106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12" Type="http://schemas.openxmlformats.org/officeDocument/2006/relationships/image" Target="../media/image126.png"/><Relationship Id="rId17" Type="http://schemas.openxmlformats.org/officeDocument/2006/relationships/image" Target="../media/image194.png"/><Relationship Id="rId2" Type="http://schemas.openxmlformats.org/officeDocument/2006/relationships/image" Target="../media/image115.jp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14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89.png"/><Relationship Id="rId3" Type="http://schemas.openxmlformats.org/officeDocument/2006/relationships/image" Target="../media/image151.png"/><Relationship Id="rId7" Type="http://schemas.openxmlformats.org/officeDocument/2006/relationships/image" Target="../media/image166.png"/><Relationship Id="rId12" Type="http://schemas.openxmlformats.org/officeDocument/2006/relationships/image" Target="../media/image183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1" Type="http://schemas.openxmlformats.org/officeDocument/2006/relationships/image" Target="../media/image180.png"/><Relationship Id="rId5" Type="http://schemas.openxmlformats.org/officeDocument/2006/relationships/image" Target="../media/image160.png"/><Relationship Id="rId10" Type="http://schemas.openxmlformats.org/officeDocument/2006/relationships/image" Target="../media/image176.png"/><Relationship Id="rId4" Type="http://schemas.openxmlformats.org/officeDocument/2006/relationships/image" Target="../media/image157.png"/><Relationship Id="rId9" Type="http://schemas.openxmlformats.org/officeDocument/2006/relationships/image" Target="../media/image175.png"/><Relationship Id="rId14" Type="http://schemas.openxmlformats.org/officeDocument/2006/relationships/image" Target="../media/image19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859" y="409447"/>
            <a:ext cx="5062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  <a:tab pos="1783080" algn="l"/>
                <a:tab pos="3271520" algn="l"/>
              </a:tabLst>
            </a:pPr>
            <a:r>
              <a:rPr sz="2400" b="1" spc="-5" dirty="0">
                <a:latin typeface="Arial"/>
                <a:cs typeface="Arial"/>
              </a:rPr>
              <a:t>FI</a:t>
            </a:r>
            <a:r>
              <a:rPr sz="2400" b="1" spc="-185" dirty="0">
                <a:latin typeface="Arial"/>
                <a:cs typeface="Arial"/>
              </a:rPr>
              <a:t>L</a:t>
            </a:r>
            <a:r>
              <a:rPr sz="2400" b="1" spc="-5" dirty="0">
                <a:latin typeface="Arial"/>
                <a:cs typeface="Arial"/>
              </a:rPr>
              <a:t>TR</a:t>
            </a:r>
            <a:r>
              <a:rPr sz="2400" b="1" dirty="0">
                <a:latin typeface="Arial"/>
                <a:cs typeface="Arial"/>
              </a:rPr>
              <a:t>O	de	</a:t>
            </a:r>
            <a:r>
              <a:rPr sz="2400" b="1" spc="-5" dirty="0">
                <a:latin typeface="Arial"/>
                <a:cs typeface="Arial"/>
              </a:rPr>
              <a:t>KALMA</a:t>
            </a:r>
            <a:r>
              <a:rPr sz="2400" b="1" dirty="0">
                <a:latin typeface="Arial"/>
                <a:cs typeface="Arial"/>
              </a:rPr>
              <a:t>N	</a:t>
            </a:r>
            <a:r>
              <a:rPr sz="2400" b="1" spc="-5" dirty="0">
                <a:latin typeface="Arial"/>
                <a:cs typeface="Arial"/>
              </a:rPr>
              <a:t>EXTENDIDO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523" y="981710"/>
            <a:ext cx="8554720" cy="240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 lineales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cuando:</a:t>
            </a:r>
            <a:endParaRPr sz="1600">
              <a:latin typeface="Arial MT"/>
              <a:cs typeface="Arial MT"/>
            </a:endParaRPr>
          </a:p>
          <a:p>
            <a:pPr marL="599440" marR="5080" indent="-228600">
              <a:lnSpc>
                <a:spcPct val="150000"/>
              </a:lnSpc>
              <a:spcBef>
                <a:spcPts val="635"/>
              </a:spcBef>
            </a:pPr>
            <a:r>
              <a:rPr sz="1600" spc="-5" dirty="0">
                <a:latin typeface="Arial MT"/>
                <a:cs typeface="Arial MT"/>
              </a:rPr>
              <a:t>.-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 describir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mediante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expresadas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formato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estados.</a:t>
            </a:r>
            <a:endParaRPr sz="1600">
              <a:latin typeface="Arial MT"/>
              <a:cs typeface="Arial MT"/>
            </a:endParaRPr>
          </a:p>
          <a:p>
            <a:pPr marL="335280">
              <a:lnSpc>
                <a:spcPct val="100000"/>
              </a:lnSpc>
              <a:spcBef>
                <a:spcPts val="1450"/>
              </a:spcBef>
            </a:pPr>
            <a:r>
              <a:rPr sz="1600" spc="-5" dirty="0">
                <a:latin typeface="Arial MT"/>
                <a:cs typeface="Arial MT"/>
              </a:rPr>
              <a:t>.-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medidas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 funciones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los estados.</a:t>
            </a:r>
            <a:endParaRPr sz="1600">
              <a:latin typeface="Arial MT"/>
              <a:cs typeface="Arial MT"/>
            </a:endParaRPr>
          </a:p>
          <a:p>
            <a:pPr marL="26034" marR="265430">
              <a:lnSpc>
                <a:spcPct val="150000"/>
              </a:lnSpc>
              <a:spcBef>
                <a:spcPts val="1295"/>
              </a:spcBef>
            </a:pPr>
            <a:r>
              <a:rPr sz="1600" spc="-25" dirty="0">
                <a:latin typeface="Arial MT"/>
                <a:cs typeface="Arial MT"/>
              </a:rPr>
              <a:t>Tendremos</a:t>
            </a:r>
            <a:r>
              <a:rPr sz="1600" spc="-5" dirty="0">
                <a:latin typeface="Arial MT"/>
                <a:cs typeface="Arial MT"/>
              </a:rPr>
              <a:t> filtro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conjunto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 lineales.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612" y="3707258"/>
            <a:ext cx="1264271" cy="2332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2773" y="4746633"/>
            <a:ext cx="166777" cy="1665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9877" y="5053900"/>
            <a:ext cx="432982" cy="2747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2678" y="5444317"/>
            <a:ext cx="166303" cy="1667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2059" y="4198873"/>
            <a:ext cx="5742305" cy="224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96202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es el vector de los estados del sistema</a:t>
            </a:r>
            <a:endParaRPr sz="1600">
              <a:latin typeface="Arial MT"/>
              <a:cs typeface="Arial MT"/>
            </a:endParaRPr>
          </a:p>
          <a:p>
            <a:pPr marL="1020444" marR="876935" indent="11430">
              <a:lnSpc>
                <a:spcPct val="130300"/>
              </a:lnSpc>
              <a:spcBef>
                <a:spcPts val="330"/>
              </a:spcBef>
            </a:pPr>
            <a:r>
              <a:rPr sz="1600" spc="-5" dirty="0">
                <a:latin typeface="Arial MT"/>
                <a:cs typeface="Arial MT"/>
              </a:rPr>
              <a:t>es una función no lineal de dichos estados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un proceso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aleatorio de media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ruido de proceso 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7481" y="6720448"/>
            <a:ext cx="1198072" cy="299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959" y="321351"/>
            <a:ext cx="8917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772" y="1005549"/>
            <a:ext cx="5387507" cy="6320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9481" y="1947163"/>
            <a:ext cx="69843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Nos gustaría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 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087" y="2941871"/>
            <a:ext cx="8999855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" dirty="0">
                <a:latin typeface="Arial MT"/>
                <a:cs typeface="Arial MT"/>
              </a:rPr>
              <a:t>Haremos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numéricamente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de segundo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técnica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Runge-Kutta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087" y="4160784"/>
            <a:ext cx="20370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3053" y="4160784"/>
            <a:ext cx="40684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infinito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050" y="4214381"/>
            <a:ext cx="166624" cy="2662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050" y="488950"/>
            <a:ext cx="8794750" cy="64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1A95A-4681-4BA4-8DA7-75881D8015B0}"/>
              </a:ext>
            </a:extLst>
          </p:cNvPr>
          <p:cNvSpPr txBox="1"/>
          <p:nvPr/>
        </p:nvSpPr>
        <p:spPr>
          <a:xfrm>
            <a:off x="1079500" y="8858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32.2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D942D-592C-41B8-8613-F5F7EEF14341}"/>
              </a:ext>
            </a:extLst>
          </p:cNvPr>
          <p:cNvSpPr/>
          <p:nvPr/>
        </p:nvSpPr>
        <p:spPr>
          <a:xfrm>
            <a:off x="4064000" y="1876425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EBD88-DF77-4F66-BA8A-E4171D022B39}"/>
              </a:ext>
            </a:extLst>
          </p:cNvPr>
          <p:cNvSpPr/>
          <p:nvPr/>
        </p:nvSpPr>
        <p:spPr>
          <a:xfrm>
            <a:off x="4279900" y="2105025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C7B0F-6D8E-4E42-89B5-73078C22A550}"/>
              </a:ext>
            </a:extLst>
          </p:cNvPr>
          <p:cNvSpPr/>
          <p:nvPr/>
        </p:nvSpPr>
        <p:spPr>
          <a:xfrm>
            <a:off x="4239260" y="2409825"/>
            <a:ext cx="76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06F41-7727-4CD8-A9E9-462F2E365E69}"/>
              </a:ext>
            </a:extLst>
          </p:cNvPr>
          <p:cNvSpPr/>
          <p:nvPr/>
        </p:nvSpPr>
        <p:spPr>
          <a:xfrm>
            <a:off x="4508500" y="2562225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442277-E2D4-4811-AAF5-DD0C07B0ACAD}"/>
              </a:ext>
            </a:extLst>
          </p:cNvPr>
          <p:cNvSpPr/>
          <p:nvPr/>
        </p:nvSpPr>
        <p:spPr>
          <a:xfrm>
            <a:off x="4889500" y="3095625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C4952-E01F-4424-8F7A-9548920A536D}"/>
              </a:ext>
            </a:extLst>
          </p:cNvPr>
          <p:cNvSpPr/>
          <p:nvPr/>
        </p:nvSpPr>
        <p:spPr>
          <a:xfrm>
            <a:off x="5305425" y="329565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B2358-FEBE-4DAC-97A9-986FF8FEC08F}"/>
                  </a:ext>
                </a:extLst>
              </p:cNvPr>
              <p:cNvSpPr txBox="1"/>
              <p:nvPr/>
            </p:nvSpPr>
            <p:spPr>
              <a:xfrm>
                <a:off x="4075497" y="1859548"/>
                <a:ext cx="16376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B2358-FEBE-4DAC-97A9-986FF8FEC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97" y="1859548"/>
                <a:ext cx="163763" cy="169277"/>
              </a:xfrm>
              <a:prstGeom prst="rect">
                <a:avLst/>
              </a:prstGeom>
              <a:blipFill>
                <a:blip r:embed="rId3"/>
                <a:stretch>
                  <a:fillRect l="-19231" r="-19231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FA97B9-8F77-4F97-A717-8505ABB41A30}"/>
                  </a:ext>
                </a:extLst>
              </p:cNvPr>
              <p:cNvSpPr txBox="1"/>
              <p:nvPr/>
            </p:nvSpPr>
            <p:spPr>
              <a:xfrm>
                <a:off x="4151697" y="2045152"/>
                <a:ext cx="26218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FA97B9-8F77-4F97-A717-8505ABB4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97" y="2045152"/>
                <a:ext cx="262188" cy="169277"/>
              </a:xfrm>
              <a:prstGeom prst="rect">
                <a:avLst/>
              </a:prstGeom>
              <a:blipFill>
                <a:blip r:embed="rId4"/>
                <a:stretch>
                  <a:fillRect l="-11628" r="-930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F7E23-79E1-4201-8442-12F60317C723}"/>
                  </a:ext>
                </a:extLst>
              </p:cNvPr>
              <p:cNvSpPr txBox="1"/>
              <p:nvPr/>
            </p:nvSpPr>
            <p:spPr>
              <a:xfrm>
                <a:off x="3812280" y="2392948"/>
                <a:ext cx="76226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F7E23-79E1-4201-8442-12F60317C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80" y="2392948"/>
                <a:ext cx="762260" cy="169277"/>
              </a:xfrm>
              <a:prstGeom prst="rect">
                <a:avLst/>
              </a:prstGeom>
              <a:blipFill>
                <a:blip r:embed="rId5"/>
                <a:stretch>
                  <a:fillRect l="-4000" r="-3200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26465C-C7C6-45DC-B362-0D40F1B6D33B}"/>
                  </a:ext>
                </a:extLst>
              </p:cNvPr>
              <p:cNvSpPr txBox="1"/>
              <p:nvPr/>
            </p:nvSpPr>
            <p:spPr>
              <a:xfrm>
                <a:off x="3898640" y="2574491"/>
                <a:ext cx="95846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26465C-C7C6-45DC-B362-0D40F1B6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640" y="2574491"/>
                <a:ext cx="958468" cy="169277"/>
              </a:xfrm>
              <a:prstGeom prst="rect">
                <a:avLst/>
              </a:prstGeom>
              <a:blipFill>
                <a:blip r:embed="rId6"/>
                <a:stretch>
                  <a:fillRect l="-3185" r="-254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A19BFC-BB7D-42C7-9DB4-BC23262698E3}"/>
                  </a:ext>
                </a:extLst>
              </p:cNvPr>
              <p:cNvSpPr txBox="1"/>
              <p:nvPr/>
            </p:nvSpPr>
            <p:spPr>
              <a:xfrm>
                <a:off x="3811077" y="3138479"/>
                <a:ext cx="16001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0.5(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𝑋𝑂𝐿𝐷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A19BFC-BB7D-42C7-9DB4-BC232626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77" y="3138479"/>
                <a:ext cx="1600118" cy="169277"/>
              </a:xfrm>
              <a:prstGeom prst="rect">
                <a:avLst/>
              </a:prstGeom>
              <a:blipFill>
                <a:blip r:embed="rId7"/>
                <a:stretch>
                  <a:fillRect l="-1521" r="-1141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752CB4-DDF3-409B-A43A-8A304FAE5603}"/>
                  </a:ext>
                </a:extLst>
              </p:cNvPr>
              <p:cNvSpPr txBox="1"/>
              <p:nvPr/>
            </p:nvSpPr>
            <p:spPr>
              <a:xfrm>
                <a:off x="3916420" y="3328587"/>
                <a:ext cx="189410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0.5(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𝑋𝐷𝑂𝐿𝐷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752CB4-DDF3-409B-A43A-8A304FAE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20" y="3328587"/>
                <a:ext cx="1894108" cy="169277"/>
              </a:xfrm>
              <a:prstGeom prst="rect">
                <a:avLst/>
              </a:prstGeom>
              <a:blipFill>
                <a:blip r:embed="rId8"/>
                <a:stretch>
                  <a:fillRect l="-1286" r="-965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105E7EF-21A9-4677-9706-119B825CB139}"/>
              </a:ext>
            </a:extLst>
          </p:cNvPr>
          <p:cNvSpPr/>
          <p:nvPr/>
        </p:nvSpPr>
        <p:spPr>
          <a:xfrm>
            <a:off x="5457825" y="4467225"/>
            <a:ext cx="650875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2C121-6419-4282-B365-D2B150C18149}"/>
              </a:ext>
            </a:extLst>
          </p:cNvPr>
          <p:cNvSpPr txBox="1"/>
          <p:nvPr/>
        </p:nvSpPr>
        <p:spPr>
          <a:xfrm>
            <a:off x="4755829" y="4375971"/>
            <a:ext cx="1403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X(count)=X;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EA81E2-98AF-4AFB-9E4E-D94C6700A773}"/>
              </a:ext>
            </a:extLst>
          </p:cNvPr>
          <p:cNvSpPr txBox="1"/>
          <p:nvPr/>
        </p:nvSpPr>
        <p:spPr>
          <a:xfrm>
            <a:off x="4755829" y="4550479"/>
            <a:ext cx="1403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XD(count)=XD;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C10A7-CAEF-46A0-85AC-732780D296BB}"/>
              </a:ext>
            </a:extLst>
          </p:cNvPr>
          <p:cNvSpPr txBox="1"/>
          <p:nvPr/>
        </p:nvSpPr>
        <p:spPr>
          <a:xfrm>
            <a:off x="4755829" y="4725638"/>
            <a:ext cx="1403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XDD(count)=XDD;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A4CBB0-1F30-4CB8-A27A-D1FA41CA0B9E}"/>
                  </a:ext>
                </a:extLst>
              </p:cNvPr>
              <p:cNvSpPr txBox="1"/>
              <p:nvPr/>
            </p:nvSpPr>
            <p:spPr>
              <a:xfrm>
                <a:off x="3951345" y="2149423"/>
                <a:ext cx="2664191" cy="222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(0.0034∗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  <m:t>22000</m:t>
                              </m:r>
                            </m:den>
                          </m:f>
                        </m:sup>
                      </m:sSup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)/(2∗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A4CBB0-1F30-4CB8-A27A-D1FA41CA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345" y="2149423"/>
                <a:ext cx="2664191" cy="222177"/>
              </a:xfrm>
              <a:prstGeom prst="rect">
                <a:avLst/>
              </a:prstGeom>
              <a:blipFill>
                <a:blip r:embed="rId9"/>
                <a:stretch>
                  <a:fillRect l="-1373" t="-2778" r="-686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51219-CE9C-4690-AA76-6024001AEE90}"/>
                  </a:ext>
                </a:extLst>
              </p:cNvPr>
              <p:cNvSpPr txBox="1"/>
              <p:nvPr/>
            </p:nvSpPr>
            <p:spPr>
              <a:xfrm>
                <a:off x="3962140" y="2901282"/>
                <a:ext cx="2664191" cy="222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(0.0034∗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s-ES" sz="1050" b="0" i="1" smtClean="0">
                                  <a:latin typeface="Cambria Math" panose="02040503050406030204" pitchFamily="18" charset="0"/>
                                </a:rPr>
                                <m:t>22000</m:t>
                              </m:r>
                            </m:den>
                          </m:f>
                        </m:sup>
                      </m:sSup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)/(2∗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51219-CE9C-4690-AA76-6024001A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140" y="2901282"/>
                <a:ext cx="2664191" cy="222177"/>
              </a:xfrm>
              <a:prstGeom prst="rect">
                <a:avLst/>
              </a:prstGeom>
              <a:blipFill>
                <a:blip r:embed="rId9"/>
                <a:stretch>
                  <a:fillRect l="-1373" t="-2778" r="-686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00CEC3E-C81C-4A55-9818-32B0B1419936}"/>
              </a:ext>
            </a:extLst>
          </p:cNvPr>
          <p:cNvSpPr txBox="1"/>
          <p:nvPr/>
        </p:nvSpPr>
        <p:spPr>
          <a:xfrm>
            <a:off x="7861300" y="3629025"/>
            <a:ext cx="107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ArrayT,ArrayX</a:t>
            </a:r>
            <a:endParaRPr lang="en-GB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0A0CF-4EDF-418E-A19B-9F560A0A4B83}"/>
              </a:ext>
            </a:extLst>
          </p:cNvPr>
          <p:cNvSpPr txBox="1"/>
          <p:nvPr/>
        </p:nvSpPr>
        <p:spPr>
          <a:xfrm>
            <a:off x="7861300" y="472563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ArrayT,ArrayXD</a:t>
            </a:r>
            <a:endParaRPr lang="en-GB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5F24AA-6EB8-4A71-B595-2FBA570F3110}"/>
              </a:ext>
            </a:extLst>
          </p:cNvPr>
          <p:cNvSpPr txBox="1"/>
          <p:nvPr/>
        </p:nvSpPr>
        <p:spPr>
          <a:xfrm>
            <a:off x="7861299" y="5817218"/>
            <a:ext cx="121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ArrayT,ArrayXDD</a:t>
            </a:r>
            <a:endParaRPr lang="en-GB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2455"/>
          <a:stretch/>
        </p:blipFill>
        <p:spPr>
          <a:xfrm>
            <a:off x="914400" y="635000"/>
            <a:ext cx="8267700" cy="154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F94BE-2517-42DB-9DE0-F80771B6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647825"/>
            <a:ext cx="7533217" cy="56499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0272"/>
          <a:stretch/>
        </p:blipFill>
        <p:spPr>
          <a:xfrm>
            <a:off x="958850" y="596900"/>
            <a:ext cx="8502650" cy="173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5144C-26D4-48B1-8664-D7AAC446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33" y="1800225"/>
            <a:ext cx="7420187" cy="5565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68900"/>
          <a:stretch/>
        </p:blipFill>
        <p:spPr>
          <a:xfrm>
            <a:off x="927100" y="609600"/>
            <a:ext cx="8909050" cy="1724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EF231-FAF9-4C41-B136-EF46CB78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1876425"/>
            <a:ext cx="744220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841" y="1080101"/>
            <a:ext cx="3163954" cy="35587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833" y="514604"/>
            <a:ext cx="8869680" cy="386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  <a:tabLst>
                <a:tab pos="8132445" algn="l"/>
              </a:tabLst>
            </a:pPr>
            <a:r>
              <a:rPr sz="1800" b="1" dirty="0">
                <a:latin typeface="Arial"/>
                <a:cs typeface="Arial"/>
              </a:rPr>
              <a:t>Filtro de </a:t>
            </a:r>
            <a:r>
              <a:rPr sz="1800" b="1" spc="-5" dirty="0">
                <a:latin typeface="Arial"/>
                <a:cs typeface="Arial"/>
              </a:rPr>
              <a:t>Kalman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Extendido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Siguiendo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Cuerpo en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r>
              <a:rPr sz="1800" b="1" spc="5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</a:t>
            </a:r>
            <a:r>
              <a:rPr sz="1800" b="1" spc="-5" dirty="0">
                <a:latin typeface="Arial"/>
                <a:cs typeface="Arial"/>
              </a:rPr>
              <a:t> 1</a:t>
            </a:r>
            <a:r>
              <a:rPr sz="1800" b="1" spc="-7" baseline="25462" dirty="0">
                <a:latin typeface="Arial"/>
                <a:cs typeface="Arial"/>
              </a:rPr>
              <a:t>er</a:t>
            </a:r>
            <a:r>
              <a:rPr sz="1800" b="1" spc="240" baseline="25462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intento	)</a:t>
            </a:r>
            <a:endParaRPr sz="1800">
              <a:latin typeface="Arial"/>
              <a:cs typeface="Arial"/>
            </a:endParaRPr>
          </a:p>
          <a:p>
            <a:pPr marL="3623310" marR="363855">
              <a:lnSpc>
                <a:spcPct val="150000"/>
              </a:lnSpc>
              <a:spcBef>
                <a:spcPts val="1655"/>
              </a:spcBef>
            </a:pPr>
            <a:r>
              <a:rPr sz="1600" spc="-65" dirty="0">
                <a:latin typeface="Arial MT"/>
                <a:cs typeface="Arial MT"/>
              </a:rPr>
              <a:t>Ya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conocemos la dinámica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cuerpo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caída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 MT"/>
              <a:cs typeface="Arial MT"/>
            </a:endParaRPr>
          </a:p>
          <a:p>
            <a:pPr marL="3623310" marR="55880">
              <a:lnSpc>
                <a:spcPct val="15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Procedemos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diseñar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 extendido para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hacerle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seguimiento.</a:t>
            </a:r>
            <a:endParaRPr sz="1600">
              <a:latin typeface="Arial MT"/>
              <a:cs typeface="Arial MT"/>
            </a:endParaRPr>
          </a:p>
          <a:p>
            <a:pPr marL="3623310" marR="824865">
              <a:lnSpc>
                <a:spcPct val="214100"/>
              </a:lnSpc>
              <a:spcBef>
                <a:spcPts val="755"/>
              </a:spcBef>
            </a:pPr>
            <a:r>
              <a:rPr sz="1600" spc="-5" dirty="0">
                <a:latin typeface="Arial MT"/>
                <a:cs typeface="Arial MT"/>
              </a:rPr>
              <a:t>El coeficiente balístico se conoce con antelación.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trata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estimar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 MT"/>
              <a:cs typeface="Arial MT"/>
            </a:endParaRPr>
          </a:p>
          <a:p>
            <a:pPr marL="362331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propuestos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919" y="4675430"/>
            <a:ext cx="864768" cy="5991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3302" y="5607811"/>
            <a:ext cx="71818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estados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6013" y="6242346"/>
            <a:ext cx="2527602" cy="5991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495300"/>
            <a:ext cx="8674100" cy="6407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7BDCAC-C75E-4626-B399-86DCFEBF5D63}"/>
                  </a:ext>
                </a:extLst>
              </p:cNvPr>
              <p:cNvSpPr txBox="1"/>
              <p:nvPr/>
            </p:nvSpPr>
            <p:spPr>
              <a:xfrm>
                <a:off x="2832100" y="6067425"/>
                <a:ext cx="687881" cy="508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7BDCAC-C75E-4626-B399-86DCFEBF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00" y="6067425"/>
                <a:ext cx="687881" cy="508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650" y="476250"/>
            <a:ext cx="8839200" cy="6559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8A4DA-26B9-4B55-96DC-1E28A46DED02}"/>
              </a:ext>
            </a:extLst>
          </p:cNvPr>
          <p:cNvSpPr txBox="1"/>
          <p:nvPr/>
        </p:nvSpPr>
        <p:spPr>
          <a:xfrm>
            <a:off x="1630680" y="134302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49FA1-13BC-4936-8EC4-4E5A3CA719A7}"/>
              </a:ext>
            </a:extLst>
          </p:cNvPr>
          <p:cNvSpPr txBox="1"/>
          <p:nvPr/>
        </p:nvSpPr>
        <p:spPr>
          <a:xfrm>
            <a:off x="1612900" y="225742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35D03-B948-4080-B178-0A3E2C69D582}"/>
                  </a:ext>
                </a:extLst>
              </p:cNvPr>
              <p:cNvSpPr txBox="1"/>
              <p:nvPr/>
            </p:nvSpPr>
            <p:spPr>
              <a:xfrm>
                <a:off x="3441700" y="1114425"/>
                <a:ext cx="3350854" cy="70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−0.0034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22000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(22000)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44000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635D03-B948-4080-B178-0A3E2C69D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00" y="1114425"/>
                <a:ext cx="3350854" cy="709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404AF-1155-4D21-A6B5-5C36340762A5}"/>
                  </a:ext>
                </a:extLst>
              </p:cNvPr>
              <p:cNvSpPr txBox="1"/>
              <p:nvPr/>
            </p:nvSpPr>
            <p:spPr>
              <a:xfrm>
                <a:off x="3469640" y="2087346"/>
                <a:ext cx="3106620" cy="706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2∗0.0034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̇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22000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̇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404AF-1155-4D21-A6B5-5C3634076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640" y="2087346"/>
                <a:ext cx="3106620" cy="70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F1E2E-1C6C-4E2D-9401-571979E76BFA}"/>
                  </a:ext>
                </a:extLst>
              </p:cNvPr>
              <p:cNvSpPr txBox="1"/>
              <p:nvPr/>
            </p:nvSpPr>
            <p:spPr>
              <a:xfrm>
                <a:off x="1841500" y="5000625"/>
                <a:ext cx="1479508" cy="863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44000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acc>
                              </m:num>
                              <m:den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6F1E2E-1C6C-4E2D-9401-571979E76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000625"/>
                <a:ext cx="1479508" cy="863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169083-C0FC-4E04-9F5C-56DB2C6BE30F}"/>
                  </a:ext>
                </a:extLst>
              </p:cNvPr>
              <p:cNvSpPr txBox="1"/>
              <p:nvPr/>
            </p:nvSpPr>
            <p:spPr>
              <a:xfrm>
                <a:off x="6214927" y="5432442"/>
                <a:ext cx="1488677" cy="419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0.0034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22000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169083-C0FC-4E04-9F5C-56DB2C6BE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927" y="5432442"/>
                <a:ext cx="1488677" cy="419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750" y="508000"/>
            <a:ext cx="8432800" cy="604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D7B7E-E26C-4157-A9FF-00A7AF854BC8}"/>
                  </a:ext>
                </a:extLst>
              </p:cNvPr>
              <p:cNvSpPr txBox="1"/>
              <p:nvPr/>
            </p:nvSpPr>
            <p:spPr>
              <a:xfrm>
                <a:off x="5651500" y="2638425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D7B7E-E26C-4157-A9FF-00A7AF85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2638425"/>
                <a:ext cx="875176" cy="510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BA7D8-15BF-4250-ADBD-03353ED4EC0D}"/>
                  </a:ext>
                </a:extLst>
              </p:cNvPr>
              <p:cNvSpPr txBox="1"/>
              <p:nvPr/>
            </p:nvSpPr>
            <p:spPr>
              <a:xfrm>
                <a:off x="0" y="2105025"/>
                <a:ext cx="5347504" cy="724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44000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BA7D8-15BF-4250-ADBD-03353ED4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5025"/>
                <a:ext cx="5347504" cy="724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620C0-3051-4883-8A42-050DDF72C9DC}"/>
                  </a:ext>
                </a:extLst>
              </p:cNvPr>
              <p:cNvSpPr txBox="1"/>
              <p:nvPr/>
            </p:nvSpPr>
            <p:spPr>
              <a:xfrm>
                <a:off x="-66394" y="2795935"/>
                <a:ext cx="5347504" cy="706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3620C0-3051-4883-8A42-050DDF72C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394" y="2795935"/>
                <a:ext cx="5347504" cy="706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09B42-1031-428D-8DEA-19972A837297}"/>
                  </a:ext>
                </a:extLst>
              </p:cNvPr>
              <p:cNvSpPr txBox="1"/>
              <p:nvPr/>
            </p:nvSpPr>
            <p:spPr>
              <a:xfrm>
                <a:off x="4279900" y="4565659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09B42-1031-428D-8DEA-19972A837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00" y="4565659"/>
                <a:ext cx="540212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20CAB-4F3E-4927-BC83-F3CBDD6163DE}"/>
                  </a:ext>
                </a:extLst>
              </p:cNvPr>
              <p:cNvSpPr txBox="1"/>
              <p:nvPr/>
            </p:nvSpPr>
            <p:spPr>
              <a:xfrm>
                <a:off x="5281110" y="4541357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20CAB-4F3E-4927-BC83-F3CBDD61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0" y="4541357"/>
                <a:ext cx="875176" cy="510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D6CD8C-3357-40DF-9B73-97F871F79987}"/>
                  </a:ext>
                </a:extLst>
              </p:cNvPr>
              <p:cNvSpPr txBox="1"/>
              <p:nvPr/>
            </p:nvSpPr>
            <p:spPr>
              <a:xfrm>
                <a:off x="6617284" y="4541357"/>
                <a:ext cx="1473160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D6CD8C-3357-40DF-9B73-97F871F7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84" y="4541357"/>
                <a:ext cx="1473160" cy="510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5479D-8971-4648-AEC0-110B9EDBBC54}"/>
                  </a:ext>
                </a:extLst>
              </p:cNvPr>
              <p:cNvSpPr txBox="1"/>
              <p:nvPr/>
            </p:nvSpPr>
            <p:spPr>
              <a:xfrm>
                <a:off x="2701163" y="5950343"/>
                <a:ext cx="5382228" cy="626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45479D-8971-4648-AEC0-110B9EDB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163" y="5950343"/>
                <a:ext cx="5382228" cy="6267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46100"/>
            <a:ext cx="8070850" cy="608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FBEACD-A14A-400F-818D-5682382735E6}"/>
                  </a:ext>
                </a:extLst>
              </p:cNvPr>
              <p:cNvSpPr txBox="1"/>
              <p:nvPr/>
            </p:nvSpPr>
            <p:spPr>
              <a:xfrm>
                <a:off x="2451100" y="1038225"/>
                <a:ext cx="5347504" cy="626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FBEACD-A14A-400F-818D-568238273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00" y="1038225"/>
                <a:ext cx="5347504" cy="6267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8526B-E005-455E-A67E-9D2B1658DD63}"/>
                  </a:ext>
                </a:extLst>
              </p:cNvPr>
              <p:cNvSpPr txBox="1"/>
              <p:nvPr/>
            </p:nvSpPr>
            <p:spPr>
              <a:xfrm>
                <a:off x="5140714" y="4162425"/>
                <a:ext cx="411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1  0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8526B-E005-455E-A67E-9D2B1658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14" y="4162425"/>
                <a:ext cx="411971" cy="276999"/>
              </a:xfrm>
              <a:prstGeom prst="rect">
                <a:avLst/>
              </a:prstGeom>
              <a:blipFill>
                <a:blip r:embed="rId4"/>
                <a:stretch>
                  <a:fillRect l="-11765" r="-13235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90004-6756-4707-8084-3985B9D28BA6}"/>
                  </a:ext>
                </a:extLst>
              </p:cNvPr>
              <p:cNvSpPr txBox="1"/>
              <p:nvPr/>
            </p:nvSpPr>
            <p:spPr>
              <a:xfrm>
                <a:off x="4432300" y="2867025"/>
                <a:ext cx="411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1  0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90004-6756-4707-8084-3985B9D2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2867025"/>
                <a:ext cx="411971" cy="276999"/>
              </a:xfrm>
              <a:prstGeom prst="rect">
                <a:avLst/>
              </a:prstGeom>
              <a:blipFill>
                <a:blip r:embed="rId5"/>
                <a:stretch>
                  <a:fillRect l="-11765" r="-13235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DDCDF4-5B95-4165-B502-74768E6DDE2A}"/>
                  </a:ext>
                </a:extLst>
              </p:cNvPr>
              <p:cNvSpPr txBox="1"/>
              <p:nvPr/>
            </p:nvSpPr>
            <p:spPr>
              <a:xfrm>
                <a:off x="6108700" y="5534025"/>
                <a:ext cx="308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DDCDF4-5B95-4165-B502-74768E6D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5534025"/>
                <a:ext cx="308418" cy="276999"/>
              </a:xfrm>
              <a:prstGeom prst="rect">
                <a:avLst/>
              </a:prstGeom>
              <a:blipFill>
                <a:blip r:embed="rId6"/>
                <a:stretch>
                  <a:fillRect l="-9804" t="-4444" r="-784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629" y="446786"/>
            <a:ext cx="23945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1357" y="872841"/>
            <a:ext cx="1197631" cy="2330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280" y="2377185"/>
            <a:ext cx="133051" cy="1330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2059" y="1309369"/>
            <a:ext cx="5892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635" y="1599819"/>
            <a:ext cx="133219" cy="1666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0679" y="1915928"/>
            <a:ext cx="399076" cy="2662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021719" y="1399590"/>
            <a:ext cx="3754754" cy="116967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vector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endParaRPr sz="1600">
              <a:latin typeface="Arial MT"/>
              <a:cs typeface="Arial MT"/>
            </a:endParaRPr>
          </a:p>
          <a:p>
            <a:pPr marL="57150" marR="5080" indent="186690">
              <a:lnSpc>
                <a:spcPts val="3100"/>
              </a:lnSpc>
            </a:pPr>
            <a:r>
              <a:rPr sz="1600" spc="-5" dirty="0">
                <a:latin typeface="Arial MT"/>
                <a:cs typeface="Arial MT"/>
              </a:rPr>
              <a:t>es una función no lineal de los estados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un 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media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4721" y="2862321"/>
            <a:ext cx="42938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matriz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3206" y="3453481"/>
            <a:ext cx="1064498" cy="2664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9773" y="4035044"/>
            <a:ext cx="43942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ecuación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forma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discretizada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3335" y="4642353"/>
            <a:ext cx="1459985" cy="26617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37215" y="5303773"/>
            <a:ext cx="6254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siendo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6169" y="5303773"/>
            <a:ext cx="49352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 covarianza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ruido 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1596" y="6043190"/>
            <a:ext cx="1297455" cy="2995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1431" y="5340499"/>
            <a:ext cx="266348" cy="233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548798"/>
            <a:ext cx="6756400" cy="5949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E055A8-DD74-47A6-A37C-6259556C926B}"/>
                  </a:ext>
                </a:extLst>
              </p:cNvPr>
              <p:cNvSpPr txBox="1"/>
              <p:nvPr/>
            </p:nvSpPr>
            <p:spPr>
              <a:xfrm>
                <a:off x="4813300" y="962025"/>
                <a:ext cx="687881" cy="508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E055A8-DD74-47A6-A37C-6259556C9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300" y="962025"/>
                <a:ext cx="687881" cy="508729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32C8C-08C0-4551-A987-34134F3F6217}"/>
                  </a:ext>
                </a:extLst>
              </p:cNvPr>
              <p:cNvSpPr txBox="1"/>
              <p:nvPr/>
            </p:nvSpPr>
            <p:spPr>
              <a:xfrm>
                <a:off x="5346700" y="3266888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A32C8C-08C0-4551-A987-34134F3F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0" y="3266888"/>
                <a:ext cx="540212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F10EB6-D2FC-46E4-9A0E-ABE1F32F26E9}"/>
                  </a:ext>
                </a:extLst>
              </p:cNvPr>
              <p:cNvSpPr txBox="1"/>
              <p:nvPr/>
            </p:nvSpPr>
            <p:spPr>
              <a:xfrm>
                <a:off x="1841500" y="3210418"/>
                <a:ext cx="5347504" cy="626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F10EB6-D2FC-46E4-9A0E-ABE1F32F2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3210418"/>
                <a:ext cx="5347504" cy="626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906A3-854A-4182-9239-DB96C68A64E7}"/>
                  </a:ext>
                </a:extLst>
              </p:cNvPr>
              <p:cNvSpPr txBox="1"/>
              <p:nvPr/>
            </p:nvSpPr>
            <p:spPr>
              <a:xfrm>
                <a:off x="4051300" y="3184493"/>
                <a:ext cx="5347504" cy="626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906A3-854A-4182-9239-DB96C68A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00" y="3184493"/>
                <a:ext cx="5347504" cy="626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651057-1316-463B-9227-0C4A7F36BB86}"/>
                  </a:ext>
                </a:extLst>
              </p:cNvPr>
              <p:cNvSpPr txBox="1"/>
              <p:nvPr/>
            </p:nvSpPr>
            <p:spPr>
              <a:xfrm>
                <a:off x="569470" y="3324327"/>
                <a:ext cx="5347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651057-1316-463B-9227-0C4A7F36B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0" y="3324327"/>
                <a:ext cx="53475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68E5EB-0294-45F1-99FB-05E8B4CE6A89}"/>
                  </a:ext>
                </a:extLst>
              </p:cNvPr>
              <p:cNvSpPr txBox="1"/>
              <p:nvPr/>
            </p:nvSpPr>
            <p:spPr>
              <a:xfrm>
                <a:off x="1079500" y="4396910"/>
                <a:ext cx="5347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68E5EB-0294-45F1-99FB-05E8B4CE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0" y="4396910"/>
                <a:ext cx="53475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9CF52-D9C5-4319-94AE-628E5C130FF9}"/>
                  </a:ext>
                </a:extLst>
              </p:cNvPr>
              <p:cNvSpPr txBox="1"/>
              <p:nvPr/>
            </p:nvSpPr>
            <p:spPr>
              <a:xfrm>
                <a:off x="1079500" y="5838825"/>
                <a:ext cx="5347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9CF52-D9C5-4319-94AE-628E5C130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0" y="5838825"/>
                <a:ext cx="53475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0D02BC-3AB8-400E-8737-ACECE24F09FD}"/>
                  </a:ext>
                </a:extLst>
              </p:cNvPr>
              <p:cNvSpPr txBox="1"/>
              <p:nvPr/>
            </p:nvSpPr>
            <p:spPr>
              <a:xfrm>
                <a:off x="2943054" y="4234990"/>
                <a:ext cx="5347504" cy="621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0D02BC-3AB8-400E-8737-ACECE24F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054" y="4234990"/>
                <a:ext cx="5347504" cy="6219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D630C-76E9-4994-B7D2-54DA3C81EB18}"/>
                  </a:ext>
                </a:extLst>
              </p:cNvPr>
              <p:cNvSpPr txBox="1"/>
              <p:nvPr/>
            </p:nvSpPr>
            <p:spPr>
              <a:xfrm>
                <a:off x="4070373" y="5474241"/>
                <a:ext cx="2861616" cy="1027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3D630C-76E9-4994-B7D2-54DA3C81E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373" y="5474241"/>
                <a:ext cx="2861616" cy="1027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495300"/>
            <a:ext cx="8851900" cy="527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A9772D-869C-4AAB-926F-12FA41DCAEFF}"/>
                  </a:ext>
                </a:extLst>
              </p:cNvPr>
              <p:cNvSpPr txBox="1"/>
              <p:nvPr/>
            </p:nvSpPr>
            <p:spPr>
              <a:xfrm>
                <a:off x="4520878" y="1111250"/>
                <a:ext cx="1712072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A9772D-869C-4AAB-926F-12FA41DCA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78" y="1111250"/>
                <a:ext cx="1712072" cy="288092"/>
              </a:xfrm>
              <a:prstGeom prst="rect">
                <a:avLst/>
              </a:prstGeom>
              <a:blipFill>
                <a:blip r:embed="rId3"/>
                <a:stretch>
                  <a:fillRect l="-2857" t="-2083" r="-1429" b="-27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944D7-1B33-4920-B69B-D484B1745456}"/>
                  </a:ext>
                </a:extLst>
              </p:cNvPr>
              <p:cNvSpPr txBox="1"/>
              <p:nvPr/>
            </p:nvSpPr>
            <p:spPr>
              <a:xfrm>
                <a:off x="4508500" y="1797050"/>
                <a:ext cx="1422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944D7-1B33-4920-B69B-D484B174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1797050"/>
                <a:ext cx="1422825" cy="276999"/>
              </a:xfrm>
              <a:prstGeom prst="rect">
                <a:avLst/>
              </a:prstGeom>
              <a:blipFill>
                <a:blip r:embed="rId4"/>
                <a:stretch>
                  <a:fillRect r="-171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AF62A-A8D9-46C7-920B-1588DEE97FD9}"/>
                  </a:ext>
                </a:extLst>
              </p:cNvPr>
              <p:cNvSpPr txBox="1"/>
              <p:nvPr/>
            </p:nvSpPr>
            <p:spPr>
              <a:xfrm>
                <a:off x="4032824" y="1477109"/>
                <a:ext cx="2461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AF62A-A8D9-46C7-920B-1588DEE97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24" y="1477109"/>
                <a:ext cx="2461956" cy="276999"/>
              </a:xfrm>
              <a:prstGeom prst="rect">
                <a:avLst/>
              </a:prstGeom>
              <a:blipFill>
                <a:blip r:embed="rId5"/>
                <a:stretch>
                  <a:fillRect l="-1985" t="-4348" r="-744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8447" y="485648"/>
            <a:ext cx="66033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Dada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672" y="1113578"/>
            <a:ext cx="3225596" cy="6323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9736" y="2705380"/>
            <a:ext cx="1762868" cy="6990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058" y="2143760"/>
            <a:ext cx="7656195" cy="192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posición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proyectadas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siguiente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muestreo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serán</a:t>
            </a:r>
            <a:endParaRPr sz="1600">
              <a:latin typeface="Arial MT"/>
              <a:cs typeface="Arial MT"/>
            </a:endParaRPr>
          </a:p>
          <a:p>
            <a:pPr marL="26034" marR="963930" indent="5081270">
              <a:lnSpc>
                <a:spcPts val="6990"/>
              </a:lnSpc>
            </a:pPr>
            <a:r>
              <a:rPr sz="1800" spc="-10" dirty="0">
                <a:latin typeface="Calibri"/>
                <a:cs typeface="Calibri"/>
              </a:rPr>
              <a:t>Integración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Euler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Ahora </a:t>
            </a:r>
            <a:r>
              <a:rPr sz="1800" dirty="0">
                <a:latin typeface="Calibri"/>
                <a:cs typeface="Calibri"/>
              </a:rPr>
              <a:t>las ecuaciones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filtrado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Kalman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escribirán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6463" y="4471928"/>
            <a:ext cx="2128570" cy="6988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62071" y="4502911"/>
            <a:ext cx="6248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siendo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0049" y="4502911"/>
            <a:ext cx="16319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ruidosa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2071" y="4868681"/>
            <a:ext cx="10293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0976" y="4525844"/>
            <a:ext cx="254101" cy="2331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2153" y="47421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</a:t>
            </a:r>
            <a:r>
              <a:rPr spc="-25" dirty="0"/>
              <a:t>s</a:t>
            </a:r>
            <a:r>
              <a:rPr spc="-30" dirty="0"/>
              <a:t>t</a:t>
            </a:r>
            <a:r>
              <a:rPr dirty="0"/>
              <a:t>ado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6365" y="389128"/>
            <a:ext cx="6858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Filtro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b="1" spc="-5" dirty="0">
                <a:latin typeface="Arial"/>
                <a:cs typeface="Arial"/>
              </a:rPr>
              <a:t>Kalman Extendido</a:t>
            </a:r>
            <a:r>
              <a:rPr sz="1600" b="1" spc="45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siguiendo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cuerpo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caida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 </a:t>
            </a:r>
            <a:r>
              <a:rPr sz="1600" spc="-5" dirty="0">
                <a:latin typeface="Arial MT"/>
                <a:cs typeface="Arial MT"/>
              </a:rPr>
              <a:t>primer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9561" y="1611884"/>
            <a:ext cx="1074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SIGNOISE=1000.;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9561" y="1794764"/>
            <a:ext cx="8178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X=200000.;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XD=‐6000.;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BETA=500.;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XH=200025.;  XDH=‐6150.;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ORDER=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TS=.1;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TF=30.; </a:t>
            </a:r>
            <a:r>
              <a:rPr sz="1200" dirty="0">
                <a:latin typeface="Calibri"/>
                <a:cs typeface="Calibri"/>
              </a:rPr>
              <a:t> PHIS=</a:t>
            </a:r>
            <a:r>
              <a:rPr sz="1200" spc="30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31623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9561" y="3989323"/>
            <a:ext cx="2255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PHI=zeros(ORDER,ORDER);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P=[SIGNOISE*SIGNOISE </a:t>
            </a:r>
            <a:r>
              <a:rPr sz="1200" dirty="0">
                <a:latin typeface="Calibri"/>
                <a:cs typeface="Calibri"/>
              </a:rPr>
              <a:t>0;0 </a:t>
            </a:r>
            <a:r>
              <a:rPr sz="1200" spc="-5" dirty="0">
                <a:latin typeface="Calibri"/>
                <a:cs typeface="Calibri"/>
              </a:rPr>
              <a:t>20000.];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IDNP=eye(ORDER);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Q=zeros(ORDER,ORDER);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9561" y="4720844"/>
            <a:ext cx="802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1040" algn="l"/>
              </a:tabLst>
            </a:pPr>
            <a:r>
              <a:rPr sz="1200" dirty="0">
                <a:latin typeface="Calibri"/>
                <a:cs typeface="Calibri"/>
              </a:rPr>
              <a:t>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=[	</a:t>
            </a:r>
            <a:r>
              <a:rPr sz="1200" spc="-5" dirty="0">
                <a:latin typeface="Calibri"/>
                <a:cs typeface="Calibri"/>
              </a:rPr>
              <a:t>];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9561" y="4903723"/>
            <a:ext cx="720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HT=HM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';  </a:t>
            </a:r>
            <a:r>
              <a:rPr sz="1200" spc="-20" dirty="0">
                <a:latin typeface="Calibri"/>
                <a:cs typeface="Calibri"/>
              </a:rPr>
              <a:t>RMAT=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8375" y="5086604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1090" y="5726429"/>
            <a:ext cx="0" cy="772160"/>
          </a:xfrm>
          <a:custGeom>
            <a:avLst/>
            <a:gdLst/>
            <a:ahLst/>
            <a:cxnLst/>
            <a:rect l="l" t="t" r="r" b="b"/>
            <a:pathLst>
              <a:path h="772160">
                <a:moveTo>
                  <a:pt x="0" y="0"/>
                </a:moveTo>
                <a:lnTo>
                  <a:pt x="0" y="771906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82887" y="1694688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432435" h="76200">
                <a:moveTo>
                  <a:pt x="432053" y="42671"/>
                </a:moveTo>
                <a:lnTo>
                  <a:pt x="432053" y="33527"/>
                </a:lnTo>
                <a:lnTo>
                  <a:pt x="63245" y="33528"/>
                </a:lnTo>
                <a:lnTo>
                  <a:pt x="63245" y="42672"/>
                </a:lnTo>
                <a:lnTo>
                  <a:pt x="432053" y="42671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31191" y="1634743"/>
            <a:ext cx="1941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desviación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típica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01125" y="1847088"/>
            <a:ext cx="113030" cy="297180"/>
          </a:xfrm>
          <a:custGeom>
            <a:avLst/>
            <a:gdLst/>
            <a:ahLst/>
            <a:cxnLst/>
            <a:rect l="l" t="t" r="r" b="b"/>
            <a:pathLst>
              <a:path w="113030" h="297180">
                <a:moveTo>
                  <a:pt x="59436" y="138303"/>
                </a:moveTo>
                <a:lnTo>
                  <a:pt x="59436" y="12953"/>
                </a:lnTo>
                <a:lnTo>
                  <a:pt x="58674" y="12953"/>
                </a:lnTo>
                <a:lnTo>
                  <a:pt x="58674" y="10667"/>
                </a:lnTo>
                <a:lnTo>
                  <a:pt x="57912" y="9905"/>
                </a:lnTo>
                <a:lnTo>
                  <a:pt x="57150" y="8381"/>
                </a:lnTo>
                <a:lnTo>
                  <a:pt x="56388" y="8381"/>
                </a:lnTo>
                <a:lnTo>
                  <a:pt x="11430" y="0"/>
                </a:lnTo>
                <a:lnTo>
                  <a:pt x="762" y="0"/>
                </a:lnTo>
                <a:lnTo>
                  <a:pt x="0" y="9144"/>
                </a:lnTo>
                <a:lnTo>
                  <a:pt x="10668" y="9855"/>
                </a:lnTo>
                <a:lnTo>
                  <a:pt x="21336" y="9905"/>
                </a:lnTo>
                <a:lnTo>
                  <a:pt x="25908" y="10667"/>
                </a:lnTo>
                <a:lnTo>
                  <a:pt x="30480" y="10667"/>
                </a:lnTo>
                <a:lnTo>
                  <a:pt x="38100" y="12191"/>
                </a:lnTo>
                <a:lnTo>
                  <a:pt x="41148" y="12953"/>
                </a:lnTo>
                <a:lnTo>
                  <a:pt x="44196" y="12953"/>
                </a:lnTo>
                <a:lnTo>
                  <a:pt x="48768" y="14477"/>
                </a:lnTo>
                <a:lnTo>
                  <a:pt x="49530" y="15239"/>
                </a:lnTo>
                <a:lnTo>
                  <a:pt x="49530" y="14477"/>
                </a:lnTo>
                <a:lnTo>
                  <a:pt x="50006" y="15430"/>
                </a:lnTo>
                <a:lnTo>
                  <a:pt x="50139" y="15544"/>
                </a:lnTo>
                <a:lnTo>
                  <a:pt x="51054" y="16001"/>
                </a:lnTo>
                <a:lnTo>
                  <a:pt x="51054" y="144018"/>
                </a:lnTo>
                <a:lnTo>
                  <a:pt x="52578" y="145542"/>
                </a:lnTo>
                <a:lnTo>
                  <a:pt x="57912" y="147447"/>
                </a:lnTo>
                <a:lnTo>
                  <a:pt x="57912" y="137160"/>
                </a:lnTo>
                <a:lnTo>
                  <a:pt x="58674" y="137922"/>
                </a:lnTo>
                <a:lnTo>
                  <a:pt x="59436" y="138303"/>
                </a:lnTo>
                <a:close/>
              </a:path>
              <a:path w="113030" h="297180">
                <a:moveTo>
                  <a:pt x="50006" y="282035"/>
                </a:moveTo>
                <a:lnTo>
                  <a:pt x="48006" y="282702"/>
                </a:lnTo>
                <a:lnTo>
                  <a:pt x="38957" y="285144"/>
                </a:lnTo>
                <a:lnTo>
                  <a:pt x="29575" y="286392"/>
                </a:lnTo>
                <a:lnTo>
                  <a:pt x="20073" y="287129"/>
                </a:lnTo>
                <a:lnTo>
                  <a:pt x="11430" y="287962"/>
                </a:lnTo>
                <a:lnTo>
                  <a:pt x="0" y="288036"/>
                </a:lnTo>
                <a:lnTo>
                  <a:pt x="762" y="297180"/>
                </a:lnTo>
                <a:lnTo>
                  <a:pt x="11430" y="297180"/>
                </a:lnTo>
                <a:lnTo>
                  <a:pt x="21949" y="296523"/>
                </a:lnTo>
                <a:lnTo>
                  <a:pt x="31827" y="295841"/>
                </a:lnTo>
                <a:lnTo>
                  <a:pt x="41603" y="294495"/>
                </a:lnTo>
                <a:lnTo>
                  <a:pt x="49530" y="292439"/>
                </a:lnTo>
                <a:lnTo>
                  <a:pt x="49530" y="282702"/>
                </a:lnTo>
                <a:lnTo>
                  <a:pt x="49911" y="282321"/>
                </a:lnTo>
                <a:lnTo>
                  <a:pt x="50006" y="282035"/>
                </a:lnTo>
                <a:close/>
              </a:path>
              <a:path w="113030" h="297180">
                <a:moveTo>
                  <a:pt x="50038" y="15493"/>
                </a:moveTo>
                <a:lnTo>
                  <a:pt x="49530" y="14477"/>
                </a:lnTo>
                <a:lnTo>
                  <a:pt x="49530" y="15239"/>
                </a:lnTo>
                <a:lnTo>
                  <a:pt x="50038" y="15493"/>
                </a:lnTo>
                <a:close/>
              </a:path>
              <a:path w="113030" h="297180">
                <a:moveTo>
                  <a:pt x="50292" y="16001"/>
                </a:moveTo>
                <a:lnTo>
                  <a:pt x="50038" y="15493"/>
                </a:lnTo>
                <a:lnTo>
                  <a:pt x="49530" y="15239"/>
                </a:lnTo>
                <a:lnTo>
                  <a:pt x="50292" y="16001"/>
                </a:lnTo>
                <a:close/>
              </a:path>
              <a:path w="113030" h="297180">
                <a:moveTo>
                  <a:pt x="50292" y="141732"/>
                </a:moveTo>
                <a:lnTo>
                  <a:pt x="50292" y="16001"/>
                </a:lnTo>
                <a:lnTo>
                  <a:pt x="49530" y="15239"/>
                </a:lnTo>
                <a:lnTo>
                  <a:pt x="49530" y="140970"/>
                </a:lnTo>
                <a:lnTo>
                  <a:pt x="50292" y="141732"/>
                </a:lnTo>
                <a:close/>
              </a:path>
              <a:path w="113030" h="297180">
                <a:moveTo>
                  <a:pt x="50292" y="281178"/>
                </a:moveTo>
                <a:lnTo>
                  <a:pt x="50292" y="155448"/>
                </a:lnTo>
                <a:lnTo>
                  <a:pt x="49530" y="156210"/>
                </a:lnTo>
                <a:lnTo>
                  <a:pt x="49530" y="281940"/>
                </a:lnTo>
                <a:lnTo>
                  <a:pt x="50292" y="281178"/>
                </a:lnTo>
                <a:close/>
              </a:path>
              <a:path w="113030" h="297180">
                <a:moveTo>
                  <a:pt x="50292" y="281178"/>
                </a:moveTo>
                <a:lnTo>
                  <a:pt x="49530" y="281940"/>
                </a:lnTo>
                <a:lnTo>
                  <a:pt x="50139" y="281635"/>
                </a:lnTo>
                <a:lnTo>
                  <a:pt x="50292" y="281178"/>
                </a:lnTo>
                <a:close/>
              </a:path>
              <a:path w="113030" h="297180">
                <a:moveTo>
                  <a:pt x="50139" y="281635"/>
                </a:moveTo>
                <a:lnTo>
                  <a:pt x="49530" y="281940"/>
                </a:lnTo>
                <a:lnTo>
                  <a:pt x="49530" y="282194"/>
                </a:lnTo>
                <a:lnTo>
                  <a:pt x="50006" y="282035"/>
                </a:lnTo>
                <a:lnTo>
                  <a:pt x="50139" y="281635"/>
                </a:lnTo>
                <a:close/>
              </a:path>
              <a:path w="113030" h="297180">
                <a:moveTo>
                  <a:pt x="49911" y="282321"/>
                </a:moveTo>
                <a:lnTo>
                  <a:pt x="49530" y="282702"/>
                </a:lnTo>
                <a:lnTo>
                  <a:pt x="49530" y="283464"/>
                </a:lnTo>
                <a:lnTo>
                  <a:pt x="49911" y="282321"/>
                </a:lnTo>
                <a:close/>
              </a:path>
              <a:path w="113030" h="297180">
                <a:moveTo>
                  <a:pt x="51054" y="292043"/>
                </a:moveTo>
                <a:lnTo>
                  <a:pt x="51054" y="281178"/>
                </a:lnTo>
                <a:lnTo>
                  <a:pt x="49911" y="282321"/>
                </a:lnTo>
                <a:lnTo>
                  <a:pt x="49530" y="283464"/>
                </a:lnTo>
                <a:lnTo>
                  <a:pt x="49530" y="292439"/>
                </a:lnTo>
                <a:lnTo>
                  <a:pt x="51054" y="292043"/>
                </a:lnTo>
                <a:close/>
              </a:path>
              <a:path w="113030" h="297180">
                <a:moveTo>
                  <a:pt x="50292" y="281940"/>
                </a:moveTo>
                <a:lnTo>
                  <a:pt x="50006" y="282035"/>
                </a:lnTo>
                <a:lnTo>
                  <a:pt x="49911" y="282321"/>
                </a:lnTo>
                <a:lnTo>
                  <a:pt x="50292" y="281940"/>
                </a:lnTo>
                <a:close/>
              </a:path>
              <a:path w="113030" h="297180">
                <a:moveTo>
                  <a:pt x="51054" y="144018"/>
                </a:moveTo>
                <a:lnTo>
                  <a:pt x="51054" y="16001"/>
                </a:lnTo>
                <a:lnTo>
                  <a:pt x="50038" y="15493"/>
                </a:lnTo>
                <a:lnTo>
                  <a:pt x="50292" y="16001"/>
                </a:lnTo>
                <a:lnTo>
                  <a:pt x="50292" y="143256"/>
                </a:lnTo>
                <a:lnTo>
                  <a:pt x="51054" y="144018"/>
                </a:lnTo>
                <a:close/>
              </a:path>
              <a:path w="113030" h="297180">
                <a:moveTo>
                  <a:pt x="108204" y="153162"/>
                </a:moveTo>
                <a:lnTo>
                  <a:pt x="97536" y="153162"/>
                </a:lnTo>
                <a:lnTo>
                  <a:pt x="88113" y="152488"/>
                </a:lnTo>
                <a:lnTo>
                  <a:pt x="82296" y="152400"/>
                </a:lnTo>
                <a:lnTo>
                  <a:pt x="77724" y="151638"/>
                </a:lnTo>
                <a:lnTo>
                  <a:pt x="73152" y="151638"/>
                </a:lnTo>
                <a:lnTo>
                  <a:pt x="65532" y="150114"/>
                </a:lnTo>
                <a:lnTo>
                  <a:pt x="62484" y="149352"/>
                </a:lnTo>
                <a:lnTo>
                  <a:pt x="59436" y="148707"/>
                </a:lnTo>
                <a:lnTo>
                  <a:pt x="59156" y="148683"/>
                </a:lnTo>
                <a:lnTo>
                  <a:pt x="57150" y="149352"/>
                </a:lnTo>
                <a:lnTo>
                  <a:pt x="54864" y="150876"/>
                </a:lnTo>
                <a:lnTo>
                  <a:pt x="54102" y="150876"/>
                </a:lnTo>
                <a:lnTo>
                  <a:pt x="52578" y="151638"/>
                </a:lnTo>
                <a:lnTo>
                  <a:pt x="52578" y="152400"/>
                </a:lnTo>
                <a:lnTo>
                  <a:pt x="51816" y="152400"/>
                </a:lnTo>
                <a:lnTo>
                  <a:pt x="50292" y="153924"/>
                </a:lnTo>
                <a:lnTo>
                  <a:pt x="50292" y="281178"/>
                </a:lnTo>
                <a:lnTo>
                  <a:pt x="50139" y="281635"/>
                </a:lnTo>
                <a:lnTo>
                  <a:pt x="51054" y="281178"/>
                </a:lnTo>
                <a:lnTo>
                  <a:pt x="51054" y="292043"/>
                </a:lnTo>
                <a:lnTo>
                  <a:pt x="51816" y="291846"/>
                </a:lnTo>
                <a:lnTo>
                  <a:pt x="54102" y="290322"/>
                </a:lnTo>
                <a:lnTo>
                  <a:pt x="54864" y="290322"/>
                </a:lnTo>
                <a:lnTo>
                  <a:pt x="55626" y="289560"/>
                </a:lnTo>
                <a:lnTo>
                  <a:pt x="56388" y="289560"/>
                </a:lnTo>
                <a:lnTo>
                  <a:pt x="56388" y="288798"/>
                </a:lnTo>
                <a:lnTo>
                  <a:pt x="57150" y="288798"/>
                </a:lnTo>
                <a:lnTo>
                  <a:pt x="57912" y="288036"/>
                </a:lnTo>
                <a:lnTo>
                  <a:pt x="57912" y="160020"/>
                </a:lnTo>
                <a:lnTo>
                  <a:pt x="58674" y="159258"/>
                </a:lnTo>
                <a:lnTo>
                  <a:pt x="59436" y="157734"/>
                </a:lnTo>
                <a:lnTo>
                  <a:pt x="59436" y="158877"/>
                </a:lnTo>
                <a:lnTo>
                  <a:pt x="60198" y="158496"/>
                </a:lnTo>
                <a:lnTo>
                  <a:pt x="97536" y="153924"/>
                </a:lnTo>
                <a:lnTo>
                  <a:pt x="108204" y="153162"/>
                </a:lnTo>
                <a:close/>
              </a:path>
              <a:path w="113030" h="297180">
                <a:moveTo>
                  <a:pt x="59156" y="148648"/>
                </a:moveTo>
                <a:lnTo>
                  <a:pt x="59156" y="147891"/>
                </a:lnTo>
                <a:lnTo>
                  <a:pt x="51917" y="147116"/>
                </a:lnTo>
                <a:lnTo>
                  <a:pt x="59156" y="148648"/>
                </a:lnTo>
                <a:close/>
              </a:path>
              <a:path w="113030" h="297180">
                <a:moveTo>
                  <a:pt x="59436" y="139446"/>
                </a:moveTo>
                <a:lnTo>
                  <a:pt x="58674" y="137922"/>
                </a:lnTo>
                <a:lnTo>
                  <a:pt x="57912" y="137160"/>
                </a:lnTo>
                <a:lnTo>
                  <a:pt x="59436" y="139446"/>
                </a:lnTo>
                <a:close/>
              </a:path>
              <a:path w="113030" h="297180">
                <a:moveTo>
                  <a:pt x="59436" y="148590"/>
                </a:moveTo>
                <a:lnTo>
                  <a:pt x="59436" y="139446"/>
                </a:lnTo>
                <a:lnTo>
                  <a:pt x="57912" y="137160"/>
                </a:lnTo>
                <a:lnTo>
                  <a:pt x="57912" y="147447"/>
                </a:lnTo>
                <a:lnTo>
                  <a:pt x="59156" y="147891"/>
                </a:lnTo>
                <a:lnTo>
                  <a:pt x="59156" y="148648"/>
                </a:lnTo>
                <a:lnTo>
                  <a:pt x="59436" y="148590"/>
                </a:lnTo>
                <a:close/>
              </a:path>
              <a:path w="113030" h="297180">
                <a:moveTo>
                  <a:pt x="59436" y="159258"/>
                </a:moveTo>
                <a:lnTo>
                  <a:pt x="58674" y="159258"/>
                </a:lnTo>
                <a:lnTo>
                  <a:pt x="57912" y="160020"/>
                </a:lnTo>
                <a:lnTo>
                  <a:pt x="59436" y="159258"/>
                </a:lnTo>
                <a:close/>
              </a:path>
              <a:path w="113030" h="297180">
                <a:moveTo>
                  <a:pt x="59436" y="284226"/>
                </a:moveTo>
                <a:lnTo>
                  <a:pt x="59436" y="159258"/>
                </a:lnTo>
                <a:lnTo>
                  <a:pt x="57912" y="160020"/>
                </a:lnTo>
                <a:lnTo>
                  <a:pt x="57912" y="287274"/>
                </a:lnTo>
                <a:lnTo>
                  <a:pt x="58674" y="286512"/>
                </a:lnTo>
                <a:lnTo>
                  <a:pt x="58674" y="284988"/>
                </a:lnTo>
                <a:lnTo>
                  <a:pt x="59436" y="284226"/>
                </a:lnTo>
                <a:close/>
              </a:path>
              <a:path w="113030" h="297180">
                <a:moveTo>
                  <a:pt x="97536" y="144018"/>
                </a:moveTo>
                <a:lnTo>
                  <a:pt x="86868" y="143025"/>
                </a:lnTo>
                <a:lnTo>
                  <a:pt x="78643" y="142285"/>
                </a:lnTo>
                <a:lnTo>
                  <a:pt x="68771" y="140922"/>
                </a:lnTo>
                <a:lnTo>
                  <a:pt x="60198" y="138684"/>
                </a:lnTo>
                <a:lnTo>
                  <a:pt x="58674" y="137922"/>
                </a:lnTo>
                <a:lnTo>
                  <a:pt x="59436" y="138684"/>
                </a:lnTo>
                <a:lnTo>
                  <a:pt x="59436" y="148590"/>
                </a:lnTo>
                <a:lnTo>
                  <a:pt x="65532" y="147066"/>
                </a:lnTo>
                <a:lnTo>
                  <a:pt x="68771" y="146418"/>
                </a:lnTo>
                <a:lnTo>
                  <a:pt x="73152" y="146304"/>
                </a:lnTo>
                <a:lnTo>
                  <a:pt x="82296" y="144780"/>
                </a:lnTo>
                <a:lnTo>
                  <a:pt x="88113" y="144691"/>
                </a:lnTo>
                <a:lnTo>
                  <a:pt x="97536" y="144018"/>
                </a:lnTo>
                <a:close/>
              </a:path>
              <a:path w="113030" h="297180">
                <a:moveTo>
                  <a:pt x="59436" y="139446"/>
                </a:moveTo>
                <a:lnTo>
                  <a:pt x="59436" y="138684"/>
                </a:lnTo>
                <a:lnTo>
                  <a:pt x="58674" y="137922"/>
                </a:lnTo>
                <a:lnTo>
                  <a:pt x="59436" y="139446"/>
                </a:lnTo>
                <a:close/>
              </a:path>
              <a:path w="113030" h="297180">
                <a:moveTo>
                  <a:pt x="59436" y="158496"/>
                </a:moveTo>
                <a:lnTo>
                  <a:pt x="59436" y="157734"/>
                </a:lnTo>
                <a:lnTo>
                  <a:pt x="58674" y="159258"/>
                </a:lnTo>
                <a:lnTo>
                  <a:pt x="59436" y="158496"/>
                </a:lnTo>
                <a:close/>
              </a:path>
              <a:path w="113030" h="297180">
                <a:moveTo>
                  <a:pt x="59436" y="158877"/>
                </a:moveTo>
                <a:lnTo>
                  <a:pt x="59436" y="158496"/>
                </a:lnTo>
                <a:lnTo>
                  <a:pt x="58674" y="159258"/>
                </a:lnTo>
                <a:lnTo>
                  <a:pt x="59436" y="158877"/>
                </a:lnTo>
                <a:close/>
              </a:path>
              <a:path w="113030" h="297180">
                <a:moveTo>
                  <a:pt x="59436" y="159258"/>
                </a:moveTo>
                <a:lnTo>
                  <a:pt x="59436" y="158877"/>
                </a:lnTo>
                <a:lnTo>
                  <a:pt x="58674" y="159258"/>
                </a:lnTo>
                <a:lnTo>
                  <a:pt x="59436" y="159258"/>
                </a:lnTo>
                <a:close/>
              </a:path>
              <a:path w="113030" h="297180">
                <a:moveTo>
                  <a:pt x="112776" y="151638"/>
                </a:moveTo>
                <a:lnTo>
                  <a:pt x="112776" y="146304"/>
                </a:lnTo>
                <a:lnTo>
                  <a:pt x="111252" y="144018"/>
                </a:lnTo>
                <a:lnTo>
                  <a:pt x="97536" y="144018"/>
                </a:lnTo>
                <a:lnTo>
                  <a:pt x="88113" y="144691"/>
                </a:lnTo>
                <a:lnTo>
                  <a:pt x="82296" y="144780"/>
                </a:lnTo>
                <a:lnTo>
                  <a:pt x="73152" y="146304"/>
                </a:lnTo>
                <a:lnTo>
                  <a:pt x="68771" y="146418"/>
                </a:lnTo>
                <a:lnTo>
                  <a:pt x="65532" y="147066"/>
                </a:lnTo>
                <a:lnTo>
                  <a:pt x="59436" y="148590"/>
                </a:lnTo>
                <a:lnTo>
                  <a:pt x="59220" y="148661"/>
                </a:lnTo>
                <a:lnTo>
                  <a:pt x="62484" y="149352"/>
                </a:lnTo>
                <a:lnTo>
                  <a:pt x="65532" y="150114"/>
                </a:lnTo>
                <a:lnTo>
                  <a:pt x="73152" y="151638"/>
                </a:lnTo>
                <a:lnTo>
                  <a:pt x="77724" y="151638"/>
                </a:lnTo>
                <a:lnTo>
                  <a:pt x="82296" y="152400"/>
                </a:lnTo>
                <a:lnTo>
                  <a:pt x="88113" y="152488"/>
                </a:lnTo>
                <a:lnTo>
                  <a:pt x="97536" y="153162"/>
                </a:lnTo>
                <a:lnTo>
                  <a:pt x="111252" y="153162"/>
                </a:lnTo>
                <a:lnTo>
                  <a:pt x="112776" y="15163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35307" y="1906777"/>
            <a:ext cx="10756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condicio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dirty="0">
                <a:latin typeface="Calibri"/>
                <a:cs typeface="Calibri"/>
              </a:rPr>
              <a:t>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</a:t>
            </a:r>
            <a:r>
              <a:rPr sz="1000" spc="-10" dirty="0">
                <a:latin typeface="Calibri"/>
                <a:cs typeface="Calibri"/>
              </a:rPr>
              <a:t>l</a:t>
            </a:r>
            <a:r>
              <a:rPr sz="1000" dirty="0">
                <a:latin typeface="Calibri"/>
                <a:cs typeface="Calibri"/>
              </a:rPr>
              <a:t>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13317" y="2237994"/>
            <a:ext cx="360045" cy="76200"/>
          </a:xfrm>
          <a:custGeom>
            <a:avLst/>
            <a:gdLst/>
            <a:ahLst/>
            <a:cxnLst/>
            <a:rect l="l" t="t" r="r" b="b"/>
            <a:pathLst>
              <a:path w="360044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360044" h="76200">
                <a:moveTo>
                  <a:pt x="359663" y="42671"/>
                </a:moveTo>
                <a:lnTo>
                  <a:pt x="359663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359663" y="42671"/>
                </a:lnTo>
                <a:close/>
              </a:path>
              <a:path w="360044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11329" y="2162048"/>
            <a:ext cx="1051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coeficiente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balístico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66657" y="2398014"/>
            <a:ext cx="113030" cy="298450"/>
          </a:xfrm>
          <a:custGeom>
            <a:avLst/>
            <a:gdLst/>
            <a:ahLst/>
            <a:cxnLst/>
            <a:rect l="l" t="t" r="r" b="b"/>
            <a:pathLst>
              <a:path w="113030" h="298450">
                <a:moveTo>
                  <a:pt x="58674" y="139446"/>
                </a:moveTo>
                <a:lnTo>
                  <a:pt x="58166" y="138430"/>
                </a:lnTo>
                <a:lnTo>
                  <a:pt x="57150" y="137922"/>
                </a:lnTo>
                <a:lnTo>
                  <a:pt x="57150" y="9905"/>
                </a:lnTo>
                <a:lnTo>
                  <a:pt x="55626" y="8381"/>
                </a:lnTo>
                <a:lnTo>
                  <a:pt x="54864" y="8381"/>
                </a:lnTo>
                <a:lnTo>
                  <a:pt x="53340" y="6857"/>
                </a:lnTo>
                <a:lnTo>
                  <a:pt x="10668" y="0"/>
                </a:lnTo>
                <a:lnTo>
                  <a:pt x="0" y="0"/>
                </a:lnTo>
                <a:lnTo>
                  <a:pt x="0" y="9906"/>
                </a:lnTo>
                <a:lnTo>
                  <a:pt x="10668" y="9906"/>
                </a:lnTo>
                <a:lnTo>
                  <a:pt x="21148" y="10600"/>
                </a:lnTo>
                <a:lnTo>
                  <a:pt x="29575" y="11191"/>
                </a:lnTo>
                <a:lnTo>
                  <a:pt x="38907" y="12545"/>
                </a:lnTo>
                <a:lnTo>
                  <a:pt x="48006" y="15239"/>
                </a:lnTo>
                <a:lnTo>
                  <a:pt x="48768" y="15239"/>
                </a:lnTo>
                <a:lnTo>
                  <a:pt x="48768" y="13715"/>
                </a:lnTo>
                <a:lnTo>
                  <a:pt x="49530" y="15239"/>
                </a:lnTo>
                <a:lnTo>
                  <a:pt x="49530" y="15620"/>
                </a:lnTo>
                <a:lnTo>
                  <a:pt x="50292" y="16001"/>
                </a:lnTo>
                <a:lnTo>
                  <a:pt x="50292" y="144018"/>
                </a:lnTo>
                <a:lnTo>
                  <a:pt x="51816" y="145542"/>
                </a:lnTo>
                <a:lnTo>
                  <a:pt x="52578" y="145542"/>
                </a:lnTo>
                <a:lnTo>
                  <a:pt x="53340" y="146304"/>
                </a:lnTo>
                <a:lnTo>
                  <a:pt x="57912" y="147977"/>
                </a:lnTo>
                <a:lnTo>
                  <a:pt x="57912" y="138684"/>
                </a:lnTo>
                <a:lnTo>
                  <a:pt x="58674" y="139446"/>
                </a:lnTo>
                <a:close/>
              </a:path>
              <a:path w="113030" h="298450">
                <a:moveTo>
                  <a:pt x="49276" y="282448"/>
                </a:moveTo>
                <a:lnTo>
                  <a:pt x="10668" y="288036"/>
                </a:lnTo>
                <a:lnTo>
                  <a:pt x="0" y="288036"/>
                </a:lnTo>
                <a:lnTo>
                  <a:pt x="0" y="297942"/>
                </a:lnTo>
                <a:lnTo>
                  <a:pt x="10668" y="297180"/>
                </a:lnTo>
                <a:lnTo>
                  <a:pt x="20478" y="297071"/>
                </a:lnTo>
                <a:lnTo>
                  <a:pt x="32732" y="295936"/>
                </a:lnTo>
                <a:lnTo>
                  <a:pt x="44849" y="293706"/>
                </a:lnTo>
                <a:lnTo>
                  <a:pt x="48768" y="292272"/>
                </a:lnTo>
                <a:lnTo>
                  <a:pt x="48768" y="283464"/>
                </a:lnTo>
                <a:lnTo>
                  <a:pt x="49276" y="282448"/>
                </a:lnTo>
                <a:close/>
              </a:path>
              <a:path w="113030" h="298450">
                <a:moveTo>
                  <a:pt x="49530" y="15239"/>
                </a:moveTo>
                <a:lnTo>
                  <a:pt x="48768" y="13715"/>
                </a:lnTo>
                <a:lnTo>
                  <a:pt x="48768" y="14477"/>
                </a:lnTo>
                <a:lnTo>
                  <a:pt x="49530" y="15239"/>
                </a:lnTo>
                <a:close/>
              </a:path>
              <a:path w="113030" h="298450">
                <a:moveTo>
                  <a:pt x="49530" y="15239"/>
                </a:moveTo>
                <a:lnTo>
                  <a:pt x="48768" y="14477"/>
                </a:lnTo>
                <a:lnTo>
                  <a:pt x="49148" y="15239"/>
                </a:lnTo>
                <a:lnTo>
                  <a:pt x="49530" y="15239"/>
                </a:lnTo>
                <a:close/>
              </a:path>
              <a:path w="113030" h="298450">
                <a:moveTo>
                  <a:pt x="49148" y="15239"/>
                </a:moveTo>
                <a:lnTo>
                  <a:pt x="48768" y="14477"/>
                </a:lnTo>
                <a:lnTo>
                  <a:pt x="48768" y="15239"/>
                </a:lnTo>
                <a:lnTo>
                  <a:pt x="49148" y="15239"/>
                </a:lnTo>
                <a:close/>
              </a:path>
              <a:path w="113030" h="298450">
                <a:moveTo>
                  <a:pt x="49275" y="15493"/>
                </a:moveTo>
                <a:lnTo>
                  <a:pt x="49148" y="15239"/>
                </a:lnTo>
                <a:lnTo>
                  <a:pt x="48768" y="15239"/>
                </a:lnTo>
                <a:lnTo>
                  <a:pt x="49275" y="15493"/>
                </a:lnTo>
                <a:close/>
              </a:path>
              <a:path w="113030" h="298450">
                <a:moveTo>
                  <a:pt x="49530" y="16001"/>
                </a:moveTo>
                <a:lnTo>
                  <a:pt x="49275" y="15493"/>
                </a:lnTo>
                <a:lnTo>
                  <a:pt x="48768" y="15239"/>
                </a:lnTo>
                <a:lnTo>
                  <a:pt x="49530" y="16001"/>
                </a:lnTo>
                <a:close/>
              </a:path>
              <a:path w="113030" h="298450">
                <a:moveTo>
                  <a:pt x="49530" y="141732"/>
                </a:moveTo>
                <a:lnTo>
                  <a:pt x="49530" y="16001"/>
                </a:lnTo>
                <a:lnTo>
                  <a:pt x="48768" y="15239"/>
                </a:lnTo>
                <a:lnTo>
                  <a:pt x="48768" y="140970"/>
                </a:lnTo>
                <a:lnTo>
                  <a:pt x="49530" y="141732"/>
                </a:lnTo>
                <a:close/>
              </a:path>
              <a:path w="113030" h="298450">
                <a:moveTo>
                  <a:pt x="49530" y="281940"/>
                </a:moveTo>
                <a:lnTo>
                  <a:pt x="49530" y="156210"/>
                </a:lnTo>
                <a:lnTo>
                  <a:pt x="48768" y="156972"/>
                </a:lnTo>
                <a:lnTo>
                  <a:pt x="48768" y="282702"/>
                </a:lnTo>
                <a:lnTo>
                  <a:pt x="49530" y="281940"/>
                </a:lnTo>
                <a:close/>
              </a:path>
              <a:path w="113030" h="298450">
                <a:moveTo>
                  <a:pt x="49530" y="281940"/>
                </a:moveTo>
                <a:lnTo>
                  <a:pt x="48768" y="282702"/>
                </a:lnTo>
                <a:lnTo>
                  <a:pt x="49276" y="282448"/>
                </a:lnTo>
                <a:lnTo>
                  <a:pt x="49530" y="281940"/>
                </a:lnTo>
                <a:close/>
              </a:path>
              <a:path w="113030" h="298450">
                <a:moveTo>
                  <a:pt x="107442" y="153924"/>
                </a:moveTo>
                <a:lnTo>
                  <a:pt x="96774" y="153162"/>
                </a:lnTo>
                <a:lnTo>
                  <a:pt x="87318" y="153060"/>
                </a:lnTo>
                <a:lnTo>
                  <a:pt x="86291" y="152991"/>
                </a:lnTo>
                <a:lnTo>
                  <a:pt x="74704" y="151918"/>
                </a:lnTo>
                <a:lnTo>
                  <a:pt x="62587" y="149688"/>
                </a:lnTo>
                <a:lnTo>
                  <a:pt x="60682" y="148991"/>
                </a:lnTo>
                <a:lnTo>
                  <a:pt x="56388" y="150114"/>
                </a:lnTo>
                <a:lnTo>
                  <a:pt x="54102" y="150876"/>
                </a:lnTo>
                <a:lnTo>
                  <a:pt x="52578" y="152400"/>
                </a:lnTo>
                <a:lnTo>
                  <a:pt x="51816" y="152400"/>
                </a:lnTo>
                <a:lnTo>
                  <a:pt x="50292" y="153924"/>
                </a:lnTo>
                <a:lnTo>
                  <a:pt x="50292" y="281940"/>
                </a:lnTo>
                <a:lnTo>
                  <a:pt x="49276" y="282448"/>
                </a:lnTo>
                <a:lnTo>
                  <a:pt x="48768" y="283464"/>
                </a:lnTo>
                <a:lnTo>
                  <a:pt x="49530" y="282702"/>
                </a:lnTo>
                <a:lnTo>
                  <a:pt x="49530" y="291994"/>
                </a:lnTo>
                <a:lnTo>
                  <a:pt x="54102" y="290322"/>
                </a:lnTo>
                <a:lnTo>
                  <a:pt x="54864" y="289560"/>
                </a:lnTo>
                <a:lnTo>
                  <a:pt x="55626" y="289560"/>
                </a:lnTo>
                <a:lnTo>
                  <a:pt x="57150" y="288036"/>
                </a:lnTo>
                <a:lnTo>
                  <a:pt x="57150" y="160020"/>
                </a:lnTo>
                <a:lnTo>
                  <a:pt x="57912" y="159638"/>
                </a:lnTo>
                <a:lnTo>
                  <a:pt x="57912" y="159258"/>
                </a:lnTo>
                <a:lnTo>
                  <a:pt x="58674" y="157734"/>
                </a:lnTo>
                <a:lnTo>
                  <a:pt x="58674" y="159258"/>
                </a:lnTo>
                <a:lnTo>
                  <a:pt x="59436" y="159258"/>
                </a:lnTo>
                <a:lnTo>
                  <a:pt x="68534" y="156568"/>
                </a:lnTo>
                <a:lnTo>
                  <a:pt x="77866" y="155214"/>
                </a:lnTo>
                <a:lnTo>
                  <a:pt x="87318" y="154548"/>
                </a:lnTo>
                <a:lnTo>
                  <a:pt x="96774" y="153924"/>
                </a:lnTo>
                <a:lnTo>
                  <a:pt x="107442" y="153924"/>
                </a:lnTo>
                <a:close/>
              </a:path>
              <a:path w="113030" h="298450">
                <a:moveTo>
                  <a:pt x="49530" y="282702"/>
                </a:moveTo>
                <a:lnTo>
                  <a:pt x="48768" y="283464"/>
                </a:lnTo>
                <a:lnTo>
                  <a:pt x="48768" y="284226"/>
                </a:lnTo>
                <a:lnTo>
                  <a:pt x="49530" y="282702"/>
                </a:lnTo>
                <a:close/>
              </a:path>
              <a:path w="113030" h="298450">
                <a:moveTo>
                  <a:pt x="49530" y="291994"/>
                </a:moveTo>
                <a:lnTo>
                  <a:pt x="49530" y="282702"/>
                </a:lnTo>
                <a:lnTo>
                  <a:pt x="48768" y="284226"/>
                </a:lnTo>
                <a:lnTo>
                  <a:pt x="48768" y="292272"/>
                </a:lnTo>
                <a:lnTo>
                  <a:pt x="49530" y="291994"/>
                </a:lnTo>
                <a:close/>
              </a:path>
              <a:path w="113030" h="298450">
                <a:moveTo>
                  <a:pt x="49530" y="15620"/>
                </a:moveTo>
                <a:lnTo>
                  <a:pt x="49530" y="15239"/>
                </a:lnTo>
                <a:lnTo>
                  <a:pt x="49148" y="15239"/>
                </a:lnTo>
                <a:lnTo>
                  <a:pt x="49275" y="15493"/>
                </a:lnTo>
                <a:lnTo>
                  <a:pt x="49530" y="15620"/>
                </a:lnTo>
                <a:close/>
              </a:path>
              <a:path w="113030" h="298450">
                <a:moveTo>
                  <a:pt x="50292" y="143256"/>
                </a:moveTo>
                <a:lnTo>
                  <a:pt x="50292" y="16001"/>
                </a:lnTo>
                <a:lnTo>
                  <a:pt x="49275" y="15493"/>
                </a:lnTo>
                <a:lnTo>
                  <a:pt x="49530" y="16001"/>
                </a:lnTo>
                <a:lnTo>
                  <a:pt x="49530" y="143256"/>
                </a:lnTo>
                <a:lnTo>
                  <a:pt x="50292" y="143256"/>
                </a:lnTo>
                <a:close/>
              </a:path>
              <a:path w="113030" h="298450">
                <a:moveTo>
                  <a:pt x="50292" y="281940"/>
                </a:moveTo>
                <a:lnTo>
                  <a:pt x="50292" y="154686"/>
                </a:lnTo>
                <a:lnTo>
                  <a:pt x="49530" y="154686"/>
                </a:lnTo>
                <a:lnTo>
                  <a:pt x="49530" y="281940"/>
                </a:lnTo>
                <a:lnTo>
                  <a:pt x="49276" y="282448"/>
                </a:lnTo>
                <a:lnTo>
                  <a:pt x="50292" y="281940"/>
                </a:lnTo>
                <a:close/>
              </a:path>
              <a:path w="113030" h="298450">
                <a:moveTo>
                  <a:pt x="58166" y="138430"/>
                </a:moveTo>
                <a:lnTo>
                  <a:pt x="57912" y="137922"/>
                </a:lnTo>
                <a:lnTo>
                  <a:pt x="57912" y="10667"/>
                </a:lnTo>
                <a:lnTo>
                  <a:pt x="57150" y="10667"/>
                </a:lnTo>
                <a:lnTo>
                  <a:pt x="57150" y="137922"/>
                </a:lnTo>
                <a:lnTo>
                  <a:pt x="58166" y="138430"/>
                </a:lnTo>
                <a:close/>
              </a:path>
              <a:path w="113030" h="298450">
                <a:moveTo>
                  <a:pt x="58166" y="159512"/>
                </a:moveTo>
                <a:lnTo>
                  <a:pt x="57150" y="160020"/>
                </a:lnTo>
                <a:lnTo>
                  <a:pt x="57150" y="287274"/>
                </a:lnTo>
                <a:lnTo>
                  <a:pt x="57912" y="287274"/>
                </a:lnTo>
                <a:lnTo>
                  <a:pt x="57912" y="160020"/>
                </a:lnTo>
                <a:lnTo>
                  <a:pt x="58166" y="159512"/>
                </a:lnTo>
                <a:close/>
              </a:path>
              <a:path w="113030" h="298450">
                <a:moveTo>
                  <a:pt x="58674" y="138684"/>
                </a:moveTo>
                <a:lnTo>
                  <a:pt x="58674" y="12953"/>
                </a:lnTo>
                <a:lnTo>
                  <a:pt x="57912" y="12191"/>
                </a:lnTo>
                <a:lnTo>
                  <a:pt x="57912" y="137922"/>
                </a:lnTo>
                <a:lnTo>
                  <a:pt x="58674" y="138684"/>
                </a:lnTo>
                <a:close/>
              </a:path>
              <a:path w="113030" h="298450">
                <a:moveTo>
                  <a:pt x="58674" y="138684"/>
                </a:moveTo>
                <a:lnTo>
                  <a:pt x="57912" y="137922"/>
                </a:lnTo>
                <a:lnTo>
                  <a:pt x="58166" y="138430"/>
                </a:lnTo>
                <a:lnTo>
                  <a:pt x="58674" y="138684"/>
                </a:lnTo>
                <a:close/>
              </a:path>
              <a:path w="113030" h="298450">
                <a:moveTo>
                  <a:pt x="58674" y="140208"/>
                </a:moveTo>
                <a:lnTo>
                  <a:pt x="58674" y="139446"/>
                </a:lnTo>
                <a:lnTo>
                  <a:pt x="57912" y="138684"/>
                </a:lnTo>
                <a:lnTo>
                  <a:pt x="58674" y="140208"/>
                </a:lnTo>
                <a:close/>
              </a:path>
              <a:path w="113030" h="298450">
                <a:moveTo>
                  <a:pt x="58674" y="148256"/>
                </a:moveTo>
                <a:lnTo>
                  <a:pt x="58674" y="140208"/>
                </a:lnTo>
                <a:lnTo>
                  <a:pt x="57912" y="138684"/>
                </a:lnTo>
                <a:lnTo>
                  <a:pt x="57912" y="147977"/>
                </a:lnTo>
                <a:lnTo>
                  <a:pt x="58674" y="148256"/>
                </a:lnTo>
                <a:close/>
              </a:path>
              <a:path w="113030" h="298450">
                <a:moveTo>
                  <a:pt x="58674" y="158496"/>
                </a:moveTo>
                <a:lnTo>
                  <a:pt x="58674" y="157734"/>
                </a:lnTo>
                <a:lnTo>
                  <a:pt x="57912" y="159258"/>
                </a:lnTo>
                <a:lnTo>
                  <a:pt x="58674" y="158496"/>
                </a:lnTo>
                <a:close/>
              </a:path>
              <a:path w="113030" h="298450">
                <a:moveTo>
                  <a:pt x="58674" y="158496"/>
                </a:moveTo>
                <a:lnTo>
                  <a:pt x="57912" y="159258"/>
                </a:lnTo>
                <a:lnTo>
                  <a:pt x="58293" y="159258"/>
                </a:lnTo>
                <a:lnTo>
                  <a:pt x="58674" y="158496"/>
                </a:lnTo>
                <a:close/>
              </a:path>
              <a:path w="113030" h="298450">
                <a:moveTo>
                  <a:pt x="58293" y="159258"/>
                </a:moveTo>
                <a:lnTo>
                  <a:pt x="57912" y="159258"/>
                </a:lnTo>
                <a:lnTo>
                  <a:pt x="57912" y="159638"/>
                </a:lnTo>
                <a:lnTo>
                  <a:pt x="58166" y="159511"/>
                </a:lnTo>
                <a:lnTo>
                  <a:pt x="58293" y="159258"/>
                </a:lnTo>
                <a:close/>
              </a:path>
              <a:path w="113030" h="298450">
                <a:moveTo>
                  <a:pt x="58674" y="159258"/>
                </a:moveTo>
                <a:lnTo>
                  <a:pt x="58166" y="159512"/>
                </a:lnTo>
                <a:lnTo>
                  <a:pt x="57912" y="160020"/>
                </a:lnTo>
                <a:lnTo>
                  <a:pt x="58674" y="159258"/>
                </a:lnTo>
                <a:close/>
              </a:path>
              <a:path w="113030" h="298450">
                <a:moveTo>
                  <a:pt x="58674" y="284988"/>
                </a:moveTo>
                <a:lnTo>
                  <a:pt x="58674" y="159258"/>
                </a:lnTo>
                <a:lnTo>
                  <a:pt x="57912" y="160020"/>
                </a:lnTo>
                <a:lnTo>
                  <a:pt x="57912" y="285750"/>
                </a:lnTo>
                <a:lnTo>
                  <a:pt x="58674" y="284988"/>
                </a:lnTo>
                <a:close/>
              </a:path>
              <a:path w="113030" h="298450">
                <a:moveTo>
                  <a:pt x="96774" y="144018"/>
                </a:moveTo>
                <a:lnTo>
                  <a:pt x="58674" y="138684"/>
                </a:lnTo>
                <a:lnTo>
                  <a:pt x="58166" y="138430"/>
                </a:lnTo>
                <a:lnTo>
                  <a:pt x="58674" y="139446"/>
                </a:lnTo>
                <a:lnTo>
                  <a:pt x="58674" y="148256"/>
                </a:lnTo>
                <a:lnTo>
                  <a:pt x="60682" y="148991"/>
                </a:lnTo>
                <a:lnTo>
                  <a:pt x="66541" y="147459"/>
                </a:lnTo>
                <a:lnTo>
                  <a:pt x="76361" y="145842"/>
                </a:lnTo>
                <a:lnTo>
                  <a:pt x="86291" y="144836"/>
                </a:lnTo>
                <a:lnTo>
                  <a:pt x="96774" y="144018"/>
                </a:lnTo>
                <a:close/>
              </a:path>
              <a:path w="113030" h="298450">
                <a:moveTo>
                  <a:pt x="58674" y="159258"/>
                </a:moveTo>
                <a:lnTo>
                  <a:pt x="58293" y="159258"/>
                </a:lnTo>
                <a:lnTo>
                  <a:pt x="58166" y="159512"/>
                </a:lnTo>
                <a:lnTo>
                  <a:pt x="58674" y="159258"/>
                </a:lnTo>
                <a:close/>
              </a:path>
              <a:path w="113030" h="298450">
                <a:moveTo>
                  <a:pt x="58674" y="159258"/>
                </a:moveTo>
                <a:lnTo>
                  <a:pt x="58674" y="158496"/>
                </a:lnTo>
                <a:lnTo>
                  <a:pt x="58293" y="159258"/>
                </a:lnTo>
                <a:lnTo>
                  <a:pt x="58674" y="159258"/>
                </a:lnTo>
                <a:close/>
              </a:path>
              <a:path w="113030" h="298450">
                <a:moveTo>
                  <a:pt x="112776" y="151638"/>
                </a:moveTo>
                <a:lnTo>
                  <a:pt x="112776" y="146304"/>
                </a:lnTo>
                <a:lnTo>
                  <a:pt x="110489" y="144018"/>
                </a:lnTo>
                <a:lnTo>
                  <a:pt x="96774" y="144018"/>
                </a:lnTo>
                <a:lnTo>
                  <a:pt x="86291" y="144836"/>
                </a:lnTo>
                <a:lnTo>
                  <a:pt x="76361" y="145842"/>
                </a:lnTo>
                <a:lnTo>
                  <a:pt x="66541" y="147459"/>
                </a:lnTo>
                <a:lnTo>
                  <a:pt x="60682" y="148991"/>
                </a:lnTo>
                <a:lnTo>
                  <a:pt x="62587" y="149688"/>
                </a:lnTo>
                <a:lnTo>
                  <a:pt x="74704" y="151918"/>
                </a:lnTo>
                <a:lnTo>
                  <a:pt x="86291" y="152991"/>
                </a:lnTo>
                <a:lnTo>
                  <a:pt x="87318" y="153060"/>
                </a:lnTo>
                <a:lnTo>
                  <a:pt x="96774" y="153162"/>
                </a:lnTo>
                <a:lnTo>
                  <a:pt x="107442" y="153924"/>
                </a:lnTo>
                <a:lnTo>
                  <a:pt x="110489" y="153924"/>
                </a:lnTo>
                <a:lnTo>
                  <a:pt x="112776" y="15163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45213" y="2434843"/>
            <a:ext cx="913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estimació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30615" y="2977133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8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576580" h="76200">
                <a:moveTo>
                  <a:pt x="576072" y="43434"/>
                </a:moveTo>
                <a:lnTo>
                  <a:pt x="576072" y="33528"/>
                </a:lnTo>
                <a:lnTo>
                  <a:pt x="64008" y="33528"/>
                </a:lnTo>
                <a:lnTo>
                  <a:pt x="64008" y="43434"/>
                </a:lnTo>
                <a:lnTo>
                  <a:pt x="576072" y="43434"/>
                </a:lnTo>
                <a:close/>
              </a:path>
              <a:path w="576580" h="76200">
                <a:moveTo>
                  <a:pt x="76200" y="76200"/>
                </a:moveTo>
                <a:lnTo>
                  <a:pt x="76200" y="43434"/>
                </a:lnTo>
                <a:lnTo>
                  <a:pt x="64008" y="43434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7379" y="3149345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80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76580" h="76200">
                <a:moveTo>
                  <a:pt x="576071" y="42671"/>
                </a:moveTo>
                <a:lnTo>
                  <a:pt x="576071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576071" y="42671"/>
                </a:lnTo>
                <a:close/>
              </a:path>
              <a:path w="576580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23579" y="3349752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766"/>
                </a:lnTo>
                <a:lnTo>
                  <a:pt x="76200" y="32766"/>
                </a:lnTo>
                <a:close/>
              </a:path>
              <a:path w="432435" h="76200">
                <a:moveTo>
                  <a:pt x="432053" y="42672"/>
                </a:moveTo>
                <a:lnTo>
                  <a:pt x="432053" y="32766"/>
                </a:lnTo>
                <a:lnTo>
                  <a:pt x="63245" y="32766"/>
                </a:lnTo>
                <a:lnTo>
                  <a:pt x="63245" y="42672"/>
                </a:lnTo>
                <a:lnTo>
                  <a:pt x="432053" y="42672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6815" y="3883914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432435" h="76200">
                <a:moveTo>
                  <a:pt x="432054" y="43434"/>
                </a:moveTo>
                <a:lnTo>
                  <a:pt x="432054" y="33528"/>
                </a:lnTo>
                <a:lnTo>
                  <a:pt x="63246" y="33528"/>
                </a:lnTo>
                <a:lnTo>
                  <a:pt x="63246" y="43434"/>
                </a:lnTo>
                <a:lnTo>
                  <a:pt x="432054" y="43434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3434"/>
                </a:lnTo>
                <a:lnTo>
                  <a:pt x="63246" y="43434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94851" y="4820411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8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360680" h="76200">
                <a:moveTo>
                  <a:pt x="360425" y="42672"/>
                </a:moveTo>
                <a:lnTo>
                  <a:pt x="360425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360425" y="42672"/>
                </a:lnTo>
                <a:close/>
              </a:path>
              <a:path w="36068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94387" y="4768088"/>
            <a:ext cx="93662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49003" y="5167121"/>
            <a:ext cx="360045" cy="76200"/>
          </a:xfrm>
          <a:custGeom>
            <a:avLst/>
            <a:gdLst/>
            <a:ahLst/>
            <a:cxnLst/>
            <a:rect l="l" t="t" r="r" b="b"/>
            <a:pathLst>
              <a:path w="36004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360044" h="76200">
                <a:moveTo>
                  <a:pt x="359664" y="43433"/>
                </a:moveTo>
                <a:lnTo>
                  <a:pt x="359664" y="33527"/>
                </a:lnTo>
                <a:lnTo>
                  <a:pt x="63246" y="33527"/>
                </a:lnTo>
                <a:lnTo>
                  <a:pt x="63246" y="43433"/>
                </a:lnTo>
                <a:lnTo>
                  <a:pt x="359664" y="43433"/>
                </a:lnTo>
                <a:close/>
              </a:path>
              <a:path w="360044" h="76200">
                <a:moveTo>
                  <a:pt x="76200" y="76200"/>
                </a:moveTo>
                <a:lnTo>
                  <a:pt x="76200" y="43433"/>
                </a:lnTo>
                <a:lnTo>
                  <a:pt x="63246" y="4343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639" y="5101082"/>
            <a:ext cx="274574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(escalar)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3413" y="4258817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386079" h="76200">
                <a:moveTo>
                  <a:pt x="385572" y="43434"/>
                </a:moveTo>
                <a:lnTo>
                  <a:pt x="385572" y="33528"/>
                </a:lnTo>
                <a:lnTo>
                  <a:pt x="63246" y="33528"/>
                </a:lnTo>
                <a:lnTo>
                  <a:pt x="63246" y="43434"/>
                </a:lnTo>
                <a:lnTo>
                  <a:pt x="385572" y="43434"/>
                </a:lnTo>
                <a:close/>
              </a:path>
              <a:path w="386079" h="76200">
                <a:moveTo>
                  <a:pt x="76200" y="76200"/>
                </a:moveTo>
                <a:lnTo>
                  <a:pt x="76200" y="43434"/>
                </a:lnTo>
                <a:lnTo>
                  <a:pt x="63246" y="43434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68857" y="4198111"/>
            <a:ext cx="27698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estimación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41689" y="2795016"/>
            <a:ext cx="405765" cy="76200"/>
          </a:xfrm>
          <a:custGeom>
            <a:avLst/>
            <a:gdLst/>
            <a:ahLst/>
            <a:cxnLst/>
            <a:rect l="l" t="t" r="r" b="b"/>
            <a:pathLst>
              <a:path w="405764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4008" y="70103"/>
                </a:lnTo>
                <a:lnTo>
                  <a:pt x="64008" y="33527"/>
                </a:lnTo>
                <a:lnTo>
                  <a:pt x="76200" y="33527"/>
                </a:lnTo>
                <a:close/>
              </a:path>
              <a:path w="405764" h="76200">
                <a:moveTo>
                  <a:pt x="405384" y="42671"/>
                </a:moveTo>
                <a:lnTo>
                  <a:pt x="405384" y="33527"/>
                </a:lnTo>
                <a:lnTo>
                  <a:pt x="64008" y="33527"/>
                </a:lnTo>
                <a:lnTo>
                  <a:pt x="64008" y="42671"/>
                </a:lnTo>
                <a:lnTo>
                  <a:pt x="405384" y="42671"/>
                </a:lnTo>
                <a:close/>
              </a:path>
              <a:path w="405764" h="76200">
                <a:moveTo>
                  <a:pt x="76200" y="76199"/>
                </a:moveTo>
                <a:lnTo>
                  <a:pt x="76200" y="42671"/>
                </a:lnTo>
                <a:lnTo>
                  <a:pt x="64008" y="42671"/>
                </a:lnTo>
                <a:lnTo>
                  <a:pt x="64008" y="70103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26983" y="3515105"/>
            <a:ext cx="675640" cy="76200"/>
          </a:xfrm>
          <a:custGeom>
            <a:avLst/>
            <a:gdLst/>
            <a:ahLst/>
            <a:cxnLst/>
            <a:rect l="l" t="t" r="r" b="b"/>
            <a:pathLst>
              <a:path w="675639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675639" h="76200">
                <a:moveTo>
                  <a:pt x="675132" y="42672"/>
                </a:moveTo>
                <a:lnTo>
                  <a:pt x="675132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675132" y="42672"/>
                </a:lnTo>
                <a:close/>
              </a:path>
              <a:path w="675639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983" y="3694938"/>
            <a:ext cx="540385" cy="76200"/>
          </a:xfrm>
          <a:custGeom>
            <a:avLst/>
            <a:gdLst/>
            <a:ahLst/>
            <a:cxnLst/>
            <a:rect l="l" t="t" r="r" b="b"/>
            <a:pathLst>
              <a:path w="54038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540385" h="76200">
                <a:moveTo>
                  <a:pt x="540257" y="43434"/>
                </a:moveTo>
                <a:lnTo>
                  <a:pt x="540257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540257" y="43434"/>
                </a:lnTo>
                <a:close/>
              </a:path>
              <a:path w="540385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78919" y="2688895"/>
            <a:ext cx="219519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 marR="635635" indent="17145">
              <a:lnSpc>
                <a:spcPct val="1225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dimensión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matrices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Intervalo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muestreo</a:t>
            </a:r>
            <a:endParaRPr sz="1000">
              <a:latin typeface="Calibri"/>
              <a:cs typeface="Calibri"/>
            </a:endParaRPr>
          </a:p>
          <a:p>
            <a:pPr marL="123825" marR="5080" indent="92075">
              <a:lnSpc>
                <a:spcPct val="114500"/>
              </a:lnSpc>
              <a:spcBef>
                <a:spcPts val="75"/>
              </a:spcBef>
            </a:pPr>
            <a:r>
              <a:rPr sz="1000" spc="-5" dirty="0">
                <a:latin typeface="Calibri"/>
                <a:cs typeface="Calibri"/>
              </a:rPr>
              <a:t>tiempo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 simulación </a:t>
            </a:r>
            <a:r>
              <a:rPr sz="1000" dirty="0">
                <a:latin typeface="Calibri"/>
                <a:cs typeface="Calibri"/>
              </a:rPr>
              <a:t>o del </a:t>
            </a:r>
            <a:r>
              <a:rPr sz="1000" spc="-5" dirty="0">
                <a:latin typeface="Calibri"/>
                <a:cs typeface="Calibri"/>
              </a:rPr>
              <a:t>filtrado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densidad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espectral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proceso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inicialización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endParaRPr sz="1000">
              <a:latin typeface="Calibri"/>
              <a:cs typeface="Calibri"/>
            </a:endParaRPr>
          </a:p>
          <a:p>
            <a:pPr marL="118110" marR="321310" indent="-106045">
              <a:lnSpc>
                <a:spcPct val="114999"/>
              </a:lnSpc>
              <a:spcBef>
                <a:spcPts val="65"/>
              </a:spcBef>
            </a:pPr>
            <a:r>
              <a:rPr sz="1000" spc="-5" dirty="0">
                <a:latin typeface="Calibri"/>
                <a:cs typeface="Calibri"/>
              </a:rPr>
              <a:t>variable </a:t>
            </a:r>
            <a:r>
              <a:rPr sz="1000" dirty="0">
                <a:latin typeface="Calibri"/>
                <a:cs typeface="Calibri"/>
              </a:rPr>
              <a:t>que </a:t>
            </a:r>
            <a:r>
              <a:rPr sz="1000" spc="-5" dirty="0">
                <a:latin typeface="Calibri"/>
                <a:cs typeface="Calibri"/>
              </a:rPr>
              <a:t>controla el muestreo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Intervalo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integración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numérica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44153" y="5353811"/>
            <a:ext cx="540385" cy="76200"/>
          </a:xfrm>
          <a:custGeom>
            <a:avLst/>
            <a:gdLst/>
            <a:ahLst/>
            <a:cxnLst/>
            <a:rect l="l" t="t" r="r" b="b"/>
            <a:pathLst>
              <a:path w="54038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2766"/>
                </a:lnTo>
                <a:lnTo>
                  <a:pt x="76200" y="32766"/>
                </a:lnTo>
                <a:close/>
              </a:path>
              <a:path w="540385" h="76200">
                <a:moveTo>
                  <a:pt x="540258" y="42672"/>
                </a:moveTo>
                <a:lnTo>
                  <a:pt x="540258" y="32766"/>
                </a:lnTo>
                <a:lnTo>
                  <a:pt x="64008" y="32766"/>
                </a:lnTo>
                <a:lnTo>
                  <a:pt x="64008" y="42672"/>
                </a:lnTo>
                <a:lnTo>
                  <a:pt x="540258" y="42672"/>
                </a:lnTo>
                <a:close/>
              </a:path>
              <a:path w="540385" h="76200">
                <a:moveTo>
                  <a:pt x="76200" y="76200"/>
                </a:moveTo>
                <a:lnTo>
                  <a:pt x="76200" y="42672"/>
                </a:lnTo>
                <a:lnTo>
                  <a:pt x="64008" y="42672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740285" y="5270246"/>
            <a:ext cx="30937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inicialización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índice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que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controla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llenado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5A815-F993-4E37-9C32-05585C5B488A}"/>
              </a:ext>
            </a:extLst>
          </p:cNvPr>
          <p:cNvSpPr txBox="1"/>
          <p:nvPr/>
        </p:nvSpPr>
        <p:spPr>
          <a:xfrm>
            <a:off x="1830723" y="3232195"/>
            <a:ext cx="38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498EA2-46CE-4490-BDB5-A43665ABDF42}"/>
              </a:ext>
            </a:extLst>
          </p:cNvPr>
          <p:cNvSpPr txBox="1"/>
          <p:nvPr/>
        </p:nvSpPr>
        <p:spPr>
          <a:xfrm>
            <a:off x="1946792" y="4700661"/>
            <a:ext cx="817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EA6C10-9353-4B7B-A405-EAF245779CCA}"/>
                  </a:ext>
                </a:extLst>
              </p:cNvPr>
              <p:cNvSpPr txBox="1"/>
              <p:nvPr/>
            </p:nvSpPr>
            <p:spPr>
              <a:xfrm>
                <a:off x="1995619" y="5101580"/>
                <a:ext cx="7027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EA6C10-9353-4B7B-A405-EAF245779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19" y="5101580"/>
                <a:ext cx="702756" cy="161583"/>
              </a:xfrm>
              <a:prstGeom prst="rect">
                <a:avLst/>
              </a:prstGeom>
              <a:blipFill>
                <a:blip r:embed="rId2"/>
                <a:stretch>
                  <a:fillRect l="-4310" r="-1724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533400"/>
            <a:ext cx="8382000" cy="6330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0707D-5DB0-4AE4-8761-599319483C31}"/>
              </a:ext>
            </a:extLst>
          </p:cNvPr>
          <p:cNvSpPr txBox="1"/>
          <p:nvPr/>
        </p:nvSpPr>
        <p:spPr>
          <a:xfrm>
            <a:off x="2679700" y="1343025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XOLD = X;</a:t>
            </a:r>
          </a:p>
          <a:p>
            <a:r>
              <a:rPr lang="en-GB" sz="1200" dirty="0"/>
              <a:t>XDOLD = XD;</a:t>
            </a:r>
          </a:p>
          <a:p>
            <a:r>
              <a:rPr lang="en-GB" sz="1200" dirty="0"/>
              <a:t>XDD = 0.0034*G*XD*XD*EXP(-X/22000)/(2*BETA)-G;</a:t>
            </a:r>
          </a:p>
          <a:p>
            <a:r>
              <a:rPr lang="en-GB" sz="1200" dirty="0"/>
              <a:t>X = X+H*XD;</a:t>
            </a:r>
          </a:p>
          <a:p>
            <a:r>
              <a:rPr lang="en-GB" sz="1200" dirty="0"/>
              <a:t>XD = XD+H*XDD;</a:t>
            </a:r>
          </a:p>
          <a:p>
            <a:r>
              <a:rPr lang="en-GB" sz="1200" dirty="0"/>
              <a:t>T = T+H;</a:t>
            </a:r>
          </a:p>
          <a:p>
            <a:r>
              <a:rPr lang="en-GB" sz="1200" dirty="0"/>
              <a:t>X = 0.5*(XOLD+X+H*XD);</a:t>
            </a:r>
          </a:p>
          <a:p>
            <a:r>
              <a:rPr lang="en-GB" sz="1200" dirty="0"/>
              <a:t>XD = 0.5*(XDOLD+XD+H*XDD);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45BEC-AAB0-4035-822B-C2875F68B4BF}"/>
              </a:ext>
            </a:extLst>
          </p:cNvPr>
          <p:cNvSpPr/>
          <p:nvPr/>
        </p:nvSpPr>
        <p:spPr>
          <a:xfrm>
            <a:off x="5467350" y="3560375"/>
            <a:ext cx="22860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D4E9C-5AFD-40B7-B44B-DC2232ABC014}"/>
              </a:ext>
            </a:extLst>
          </p:cNvPr>
          <p:cNvSpPr txBox="1"/>
          <p:nvPr/>
        </p:nvSpPr>
        <p:spPr>
          <a:xfrm>
            <a:off x="4051300" y="3583810"/>
            <a:ext cx="441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0.0034*EXP(-XH/22000);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30168-FBE8-4939-A6FE-5D6EB4563499}"/>
                  </a:ext>
                </a:extLst>
              </p:cNvPr>
              <p:cNvSpPr txBox="1"/>
              <p:nvPr/>
            </p:nvSpPr>
            <p:spPr>
              <a:xfrm>
                <a:off x="6533606" y="3559219"/>
                <a:ext cx="1152046" cy="326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0.0034</m:t>
                      </m:r>
                      <m:sSup>
                        <m:sSup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22000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30168-FBE8-4939-A6FE-5D6EB4563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06" y="3559219"/>
                <a:ext cx="1152046" cy="326180"/>
              </a:xfrm>
              <a:prstGeom prst="rect">
                <a:avLst/>
              </a:prstGeom>
              <a:blipFill>
                <a:blip r:embed="rId3"/>
                <a:stretch>
                  <a:fillRect l="-3175" t="-5660" r="-1587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7B01B8-852B-490E-90EC-E0F5DF3C8250}"/>
                  </a:ext>
                </a:extLst>
              </p:cNvPr>
              <p:cNvSpPr txBox="1"/>
              <p:nvPr/>
            </p:nvSpPr>
            <p:spPr>
              <a:xfrm>
                <a:off x="3964863" y="4010025"/>
                <a:ext cx="23185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𝑅𝐻𝑂𝐻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sSup>
                        <m:sSup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/(44000∗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7B01B8-852B-490E-90EC-E0F5DF3C8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63" y="4010025"/>
                <a:ext cx="2318583" cy="169277"/>
              </a:xfrm>
              <a:prstGeom prst="rect">
                <a:avLst/>
              </a:prstGeom>
              <a:blipFill>
                <a:blip r:embed="rId4"/>
                <a:stretch>
                  <a:fillRect r="-1575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E0CDB-8B39-4E2F-906E-5B989DA73449}"/>
                  </a:ext>
                </a:extLst>
              </p:cNvPr>
              <p:cNvSpPr txBox="1"/>
              <p:nvPr/>
            </p:nvSpPr>
            <p:spPr>
              <a:xfrm>
                <a:off x="3964863" y="4206135"/>
                <a:ext cx="156145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𝑅𝐻𝑂𝐻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𝐵𝐸𝑇𝐴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E0CDB-8B39-4E2F-906E-5B989DA73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63" y="4206135"/>
                <a:ext cx="1561453" cy="169277"/>
              </a:xfrm>
              <a:prstGeom prst="rect">
                <a:avLst/>
              </a:prstGeom>
              <a:blipFill>
                <a:blip r:embed="rId5"/>
                <a:stretch>
                  <a:fillRect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2AEFF6-314E-48F6-8312-9B9E04D0CDE6}"/>
                  </a:ext>
                </a:extLst>
              </p:cNvPr>
              <p:cNvSpPr txBox="1"/>
              <p:nvPr/>
            </p:nvSpPr>
            <p:spPr>
              <a:xfrm>
                <a:off x="7861300" y="5534025"/>
                <a:ext cx="1797094" cy="642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2AEFF6-314E-48F6-8312-9B9E04D0C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0" y="5534025"/>
                <a:ext cx="1797094" cy="642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30EB72-2626-4A83-A1EE-D05F5A9A5CEB}"/>
              </a:ext>
            </a:extLst>
          </p:cNvPr>
          <p:cNvSpPr txBox="1"/>
          <p:nvPr/>
        </p:nvSpPr>
        <p:spPr>
          <a:xfrm>
            <a:off x="3594100" y="4473019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PHI(1,1) = 1;</a:t>
            </a:r>
          </a:p>
          <a:p>
            <a:r>
              <a:rPr lang="en-GB" sz="1200" dirty="0"/>
              <a:t>PHI(1,2) = TS;</a:t>
            </a:r>
          </a:p>
          <a:p>
            <a:r>
              <a:rPr lang="en-GB" sz="1200" dirty="0"/>
              <a:t>PHI(2,1) = F21*TS;</a:t>
            </a:r>
          </a:p>
          <a:p>
            <a:r>
              <a:rPr lang="en-GB" sz="1200" dirty="0"/>
              <a:t>PHI(2,2) = 1+F22*TS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523C2A-FC02-48F1-ABBB-EA3DA9C94CE5}"/>
                  </a:ext>
                </a:extLst>
              </p:cNvPr>
              <p:cNvSpPr txBox="1"/>
              <p:nvPr/>
            </p:nvSpPr>
            <p:spPr>
              <a:xfrm>
                <a:off x="3859854" y="4713852"/>
                <a:ext cx="5347504" cy="441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523C2A-FC02-48F1-ABBB-EA3DA9C94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854" y="4713852"/>
                <a:ext cx="5347504" cy="441724"/>
              </a:xfrm>
              <a:prstGeom prst="rect">
                <a:avLst/>
              </a:prstGeom>
              <a:blipFill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09FA39-7C6E-43CE-8488-0D09032496B3}"/>
                  </a:ext>
                </a:extLst>
              </p:cNvPr>
              <p:cNvSpPr txBox="1"/>
              <p:nvPr/>
            </p:nvSpPr>
            <p:spPr>
              <a:xfrm>
                <a:off x="3563395" y="5629572"/>
                <a:ext cx="4419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Q(1,2) =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𝑃𝐻𝐼𝑆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∗(</m:t>
                    </m:r>
                    <m:f>
                      <m:fPr>
                        <m:type m:val="lin"/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22∗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200" dirty="0"/>
                  <a:t>/3)</a:t>
                </a:r>
              </a:p>
              <a:p>
                <a:r>
                  <a:rPr lang="en-GB" sz="1200" dirty="0"/>
                  <a:t>Q(2,1) = Q(1,2);</a:t>
                </a:r>
              </a:p>
              <a:p>
                <a:r>
                  <a:rPr lang="en-GB" sz="1200" dirty="0"/>
                  <a:t>Q(2,2) =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𝑃𝐻𝐼𝑆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𝑇𝑆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22∗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p>
                          <m:sSup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/3</m:t>
                        </m:r>
                      </m:e>
                    </m:d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09FA39-7C6E-43CE-8488-0D090324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95" y="5629572"/>
                <a:ext cx="4419600" cy="646331"/>
              </a:xfrm>
              <a:prstGeom prst="rect">
                <a:avLst/>
              </a:prstGeom>
              <a:blipFill>
                <a:blip r:embed="rId8"/>
                <a:stretch>
                  <a:fillRect l="-138" t="-39252" b="-6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A9CDE-2DB4-4FCC-B608-C3E726DC7737}"/>
                  </a:ext>
                </a:extLst>
              </p:cNvPr>
              <p:cNvSpPr txBox="1"/>
              <p:nvPr/>
            </p:nvSpPr>
            <p:spPr>
              <a:xfrm>
                <a:off x="2416175" y="5443299"/>
                <a:ext cx="441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𝑃𝐻𝐼𝑆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BA9CDE-2DB4-4FCC-B608-C3E726DC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175" y="5443299"/>
                <a:ext cx="4419600" cy="276999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050" y="581025"/>
            <a:ext cx="6572250" cy="5753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700446-715A-4345-9EB5-C95DED67E011}"/>
              </a:ext>
            </a:extLst>
          </p:cNvPr>
          <p:cNvSpPr/>
          <p:nvPr/>
        </p:nvSpPr>
        <p:spPr>
          <a:xfrm>
            <a:off x="3086100" y="4902199"/>
            <a:ext cx="1949509" cy="28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4632B-AF5C-4556-B7F1-4EA64F47CAC4}"/>
              </a:ext>
            </a:extLst>
          </p:cNvPr>
          <p:cNvSpPr/>
          <p:nvPr/>
        </p:nvSpPr>
        <p:spPr>
          <a:xfrm>
            <a:off x="2857500" y="4255669"/>
            <a:ext cx="1676400" cy="64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210487-85A9-4364-A866-558C523AAADB}"/>
              </a:ext>
            </a:extLst>
          </p:cNvPr>
          <p:cNvSpPr/>
          <p:nvPr/>
        </p:nvSpPr>
        <p:spPr>
          <a:xfrm>
            <a:off x="1866900" y="1701800"/>
            <a:ext cx="198120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74CC7-5C48-4BC4-84BD-97227D463E62}"/>
              </a:ext>
            </a:extLst>
          </p:cNvPr>
          <p:cNvSpPr/>
          <p:nvPr/>
        </p:nvSpPr>
        <p:spPr>
          <a:xfrm>
            <a:off x="3467100" y="3852277"/>
            <a:ext cx="228600" cy="28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6BAEDE-59EB-495A-A8AE-B23373BCD05E}"/>
                  </a:ext>
                </a:extLst>
              </p:cNvPr>
              <p:cNvSpPr txBox="1"/>
              <p:nvPr/>
            </p:nvSpPr>
            <p:spPr>
              <a:xfrm>
                <a:off x="2654889" y="3858189"/>
                <a:ext cx="118955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6BAEDE-59EB-495A-A8AE-B23373BC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89" y="3858189"/>
                <a:ext cx="1189556" cy="169277"/>
              </a:xfrm>
              <a:prstGeom prst="rect">
                <a:avLst/>
              </a:prstGeom>
              <a:blipFill>
                <a:blip r:embed="rId3"/>
                <a:stretch>
                  <a:fillRect l="-2051" r="-205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D0868-1982-4E94-A903-23822A41BEB0}"/>
                  </a:ext>
                </a:extLst>
              </p:cNvPr>
              <p:cNvSpPr txBox="1"/>
              <p:nvPr/>
            </p:nvSpPr>
            <p:spPr>
              <a:xfrm>
                <a:off x="2586953" y="3804538"/>
                <a:ext cx="2522294" cy="45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0.0034∗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sSup>
                        <m:sSup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𝐸𝑋𝑃</m:t>
                          </m:r>
                          <m:d>
                            <m:dPr>
                              <m:ctrlP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100" b="0" i="1" smtClean="0">
                                      <a:latin typeface="Cambria Math" panose="02040503050406030204" pitchFamily="18" charset="0"/>
                                    </a:rPr>
                                    <m:t>𝑋𝐻</m:t>
                                  </m:r>
                                </m:num>
                                <m:den>
                                  <m:r>
                                    <a:rPr lang="es-ES" sz="1100" b="0" i="1" smtClean="0">
                                      <a:latin typeface="Cambria Math" panose="02040503050406030204" pitchFamily="18" charset="0"/>
                                    </a:rPr>
                                    <m:t>22000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𝐵𝐸𝑇𝐴</m:t>
                          </m:r>
                        </m:den>
                      </m:f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D0868-1982-4E94-A903-23822A41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53" y="3804538"/>
                <a:ext cx="2522294" cy="4564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AAB4BE4-C8F1-4671-AE9C-A021869C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4368403"/>
            <a:ext cx="5067286" cy="45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2938FE-9710-462F-B415-CAD18DCD26B5}"/>
                  </a:ext>
                </a:extLst>
              </p:cNvPr>
              <p:cNvSpPr txBox="1"/>
              <p:nvPr/>
            </p:nvSpPr>
            <p:spPr>
              <a:xfrm>
                <a:off x="2446852" y="4427329"/>
                <a:ext cx="117160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2938FE-9710-462F-B415-CAD18DCD2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852" y="4427329"/>
                <a:ext cx="1171603" cy="169277"/>
              </a:xfrm>
              <a:prstGeom prst="rect">
                <a:avLst/>
              </a:prstGeom>
              <a:blipFill>
                <a:blip r:embed="rId6"/>
                <a:stretch>
                  <a:fillRect l="-2073" r="-1554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29718B-84EE-4094-AB8E-98F1342182BC}"/>
                  </a:ext>
                </a:extLst>
              </p:cNvPr>
              <p:cNvSpPr txBox="1"/>
              <p:nvPr/>
            </p:nvSpPr>
            <p:spPr>
              <a:xfrm>
                <a:off x="2355791" y="4608244"/>
                <a:ext cx="97603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29718B-84EE-4094-AB8E-98F13421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91" y="4608244"/>
                <a:ext cx="976036" cy="169277"/>
              </a:xfrm>
              <a:prstGeom prst="rect">
                <a:avLst/>
              </a:prstGeom>
              <a:blipFill>
                <a:blip r:embed="rId7"/>
                <a:stretch>
                  <a:fillRect l="-3106" r="-1863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A8219-D815-4B3A-AE3B-2E9A416BD565}"/>
                  </a:ext>
                </a:extLst>
              </p:cNvPr>
              <p:cNvSpPr txBox="1"/>
              <p:nvPr/>
            </p:nvSpPr>
            <p:spPr>
              <a:xfrm>
                <a:off x="2387982" y="4974278"/>
                <a:ext cx="116410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𝑋𝑁𝑂𝐼𝑆𝐸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𝑋𝐵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5A8219-D815-4B3A-AE3B-2E9A416B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982" y="4974278"/>
                <a:ext cx="1164101" cy="169277"/>
              </a:xfrm>
              <a:prstGeom prst="rect">
                <a:avLst/>
              </a:prstGeom>
              <a:blipFill>
                <a:blip r:embed="rId8"/>
                <a:stretch>
                  <a:fillRect l="-2618" r="-2094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FA50425-2D81-473F-9C04-C90DDFB2EB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8455" y="4940402"/>
            <a:ext cx="1949509" cy="216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9C62EB-5B8F-44C7-9DCB-3AB37D12C559}"/>
                  </a:ext>
                </a:extLst>
              </p:cNvPr>
              <p:cNvSpPr txBox="1"/>
              <p:nvPr/>
            </p:nvSpPr>
            <p:spPr>
              <a:xfrm>
                <a:off x="2287225" y="5335456"/>
                <a:ext cx="117987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9C62EB-5B8F-44C7-9DCB-3AB37D12C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225" y="5335456"/>
                <a:ext cx="1179875" cy="169277"/>
              </a:xfrm>
              <a:prstGeom prst="rect">
                <a:avLst/>
              </a:prstGeom>
              <a:blipFill>
                <a:blip r:embed="rId10"/>
                <a:stretch>
                  <a:fillRect l="-2062" r="-1546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6C0CD4-92DC-4F4D-A7B3-11C0FB08A757}"/>
                  </a:ext>
                </a:extLst>
              </p:cNvPr>
              <p:cNvSpPr txBox="1"/>
              <p:nvPr/>
            </p:nvSpPr>
            <p:spPr>
              <a:xfrm>
                <a:off x="2401525" y="5522097"/>
                <a:ext cx="127765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6C0CD4-92DC-4F4D-A7B3-11C0FB08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25" y="5522097"/>
                <a:ext cx="1277657" cy="169277"/>
              </a:xfrm>
              <a:prstGeom prst="rect">
                <a:avLst/>
              </a:prstGeom>
              <a:blipFill>
                <a:blip r:embed="rId11"/>
                <a:stretch>
                  <a:fillRect l="-1905" r="-1429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366769-15D6-4BB9-8C49-1AC50FCBE74F}"/>
                  </a:ext>
                </a:extLst>
              </p:cNvPr>
              <p:cNvSpPr txBox="1"/>
              <p:nvPr/>
            </p:nvSpPr>
            <p:spPr>
              <a:xfrm>
                <a:off x="1606800" y="3197816"/>
                <a:ext cx="20823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366769-15D6-4BB9-8C49-1AC50FCB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800" y="3197816"/>
                <a:ext cx="2082300" cy="184666"/>
              </a:xfrm>
              <a:prstGeom prst="rect">
                <a:avLst/>
              </a:prstGeom>
              <a:blipFill>
                <a:blip r:embed="rId12"/>
                <a:stretch>
                  <a:fillRect l="-1466" t="-3333" r="-880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C52BFC-8CDF-40A9-B2E0-09B28C4BC243}"/>
                  </a:ext>
                </a:extLst>
              </p:cNvPr>
              <p:cNvSpPr txBox="1"/>
              <p:nvPr/>
            </p:nvSpPr>
            <p:spPr>
              <a:xfrm>
                <a:off x="1582367" y="2897093"/>
                <a:ext cx="17132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𝑃𝐻𝐼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𝑃𝐻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C52BFC-8CDF-40A9-B2E0-09B28C4BC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67" y="2897093"/>
                <a:ext cx="1713290" cy="184666"/>
              </a:xfrm>
              <a:prstGeom prst="rect">
                <a:avLst/>
              </a:prstGeom>
              <a:blipFill>
                <a:blip r:embed="rId13"/>
                <a:stretch>
                  <a:fillRect l="-1779" r="-1068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2CE1A25-2B55-499D-8413-064D9E2F976F}"/>
              </a:ext>
            </a:extLst>
          </p:cNvPr>
          <p:cNvSpPr/>
          <p:nvPr/>
        </p:nvSpPr>
        <p:spPr>
          <a:xfrm>
            <a:off x="2586953" y="3530600"/>
            <a:ext cx="270547" cy="180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CB3F4B-92F7-4137-A783-0AC060852E79}"/>
              </a:ext>
            </a:extLst>
          </p:cNvPr>
          <p:cNvSpPr/>
          <p:nvPr/>
        </p:nvSpPr>
        <p:spPr>
          <a:xfrm>
            <a:off x="2051050" y="3466494"/>
            <a:ext cx="171450" cy="24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16392F-751E-4665-9390-284B562361F6}"/>
                  </a:ext>
                </a:extLst>
              </p:cNvPr>
              <p:cNvSpPr txBox="1"/>
              <p:nvPr/>
            </p:nvSpPr>
            <p:spPr>
              <a:xfrm>
                <a:off x="1601043" y="3483002"/>
                <a:ext cx="14316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16392F-751E-4665-9390-284B5623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43" y="3483002"/>
                <a:ext cx="1431610" cy="184666"/>
              </a:xfrm>
              <a:prstGeom prst="rect">
                <a:avLst/>
              </a:prstGeom>
              <a:blipFill>
                <a:blip r:embed="rId14"/>
                <a:stretch>
                  <a:fillRect l="-427" r="-427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3B302A-2EAD-489C-8914-66DE7945E4B2}"/>
                  </a:ext>
                </a:extLst>
              </p:cNvPr>
              <p:cNvSpPr txBox="1"/>
              <p:nvPr/>
            </p:nvSpPr>
            <p:spPr>
              <a:xfrm>
                <a:off x="6348920" y="2139229"/>
                <a:ext cx="1137747" cy="192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3B302A-2EAD-489C-8914-66DE7945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920" y="2139229"/>
                <a:ext cx="1137747" cy="192168"/>
              </a:xfrm>
              <a:prstGeom prst="rect">
                <a:avLst/>
              </a:prstGeom>
              <a:blipFill>
                <a:blip r:embed="rId15"/>
                <a:stretch>
                  <a:fillRect l="-2674" r="-535" b="-290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95DB61-7271-4E85-A688-2EC9414FF872}"/>
                  </a:ext>
                </a:extLst>
              </p:cNvPr>
              <p:cNvSpPr txBox="1"/>
              <p:nvPr/>
            </p:nvSpPr>
            <p:spPr>
              <a:xfrm>
                <a:off x="6348920" y="2639396"/>
                <a:ext cx="9496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2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sz="1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95DB61-7271-4E85-A688-2EC9414F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920" y="2639396"/>
                <a:ext cx="949619" cy="184666"/>
              </a:xfrm>
              <a:prstGeom prst="rect">
                <a:avLst/>
              </a:prstGeom>
              <a:blipFill>
                <a:blip r:embed="rId16"/>
                <a:stretch>
                  <a:fillRect r="-128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74DFA-4339-47D7-9C90-D36DC895976B}"/>
                  </a:ext>
                </a:extLst>
              </p:cNvPr>
              <p:cNvSpPr txBox="1"/>
              <p:nvPr/>
            </p:nvSpPr>
            <p:spPr>
              <a:xfrm>
                <a:off x="6001645" y="2382381"/>
                <a:ext cx="16441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200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2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2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74DFA-4339-47D7-9C90-D36DC8959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645" y="2382381"/>
                <a:ext cx="1644168" cy="184666"/>
              </a:xfrm>
              <a:prstGeom prst="rect">
                <a:avLst/>
              </a:prstGeom>
              <a:blipFill>
                <a:blip r:embed="rId17"/>
                <a:stretch>
                  <a:fillRect l="-1859" r="-372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654" y="1535684"/>
            <a:ext cx="5295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ERRX=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SP11= </a:t>
            </a:r>
            <a:r>
              <a:rPr sz="1200" dirty="0">
                <a:latin typeface="Calibri"/>
                <a:cs typeface="Calibri"/>
              </a:rPr>
              <a:t> ERRXD=  </a:t>
            </a:r>
            <a:r>
              <a:rPr sz="1200" spc="-5" dirty="0">
                <a:latin typeface="Calibri"/>
                <a:cs typeface="Calibri"/>
              </a:rPr>
              <a:t>SP22=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SP11P</a:t>
            </a:r>
            <a:r>
              <a:rPr sz="1200" spc="5" dirty="0">
                <a:latin typeface="Calibri"/>
                <a:cs typeface="Calibri"/>
              </a:rPr>
              <a:t>=</a:t>
            </a:r>
            <a:r>
              <a:rPr sz="1200" dirty="0">
                <a:latin typeface="Calibri"/>
                <a:cs typeface="Calibri"/>
              </a:rPr>
              <a:t>‐  </a:t>
            </a:r>
            <a:r>
              <a:rPr sz="1200" spc="-5" dirty="0">
                <a:latin typeface="Calibri"/>
                <a:cs typeface="Calibri"/>
              </a:rPr>
              <a:t>SP22P</a:t>
            </a:r>
            <a:r>
              <a:rPr sz="1200" spc="5" dirty="0">
                <a:latin typeface="Calibri"/>
                <a:cs typeface="Calibri"/>
              </a:rPr>
              <a:t>=</a:t>
            </a:r>
            <a:r>
              <a:rPr sz="1200" dirty="0">
                <a:latin typeface="Calibri"/>
                <a:cs typeface="Calibri"/>
              </a:rPr>
              <a:t>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79700" y="2815844"/>
            <a:ext cx="13289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c</a:t>
            </a:r>
            <a:r>
              <a:rPr sz="1200" spc="-10" dirty="0" err="1">
                <a:latin typeface="Calibri"/>
                <a:cs typeface="Calibri"/>
              </a:rPr>
              <a:t>ount</a:t>
            </a:r>
            <a:r>
              <a:rPr lang="es-ES" sz="1200" spc="-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=</a:t>
            </a:r>
            <a:r>
              <a:rPr lang="es-ES" sz="1200" spc="-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yT(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spc="-7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92654" y="3181603"/>
            <a:ext cx="2654046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XH;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ERRX;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XD;</a:t>
            </a:r>
            <a:r>
              <a:rPr sz="1200" dirty="0">
                <a:latin typeface="Calibri"/>
                <a:cs typeface="Calibri"/>
              </a:rPr>
              <a:t>  </a:t>
            </a:r>
            <a:endParaRPr lang="es-ES" sz="12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XDH;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ERRXD;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SP11;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SP11P;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SP22;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SP22P;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1105" y="5249800"/>
            <a:ext cx="1176655" cy="5346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</a:p>
        </p:txBody>
      </p:sp>
      <p:sp>
        <p:nvSpPr>
          <p:cNvPr id="19" name="object 19"/>
          <p:cNvSpPr/>
          <p:nvPr/>
        </p:nvSpPr>
        <p:spPr>
          <a:xfrm>
            <a:off x="3815981" y="75439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419100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419100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31627" y="754391"/>
            <a:ext cx="38100" cy="419100"/>
          </a:xfrm>
          <a:custGeom>
            <a:avLst/>
            <a:gdLst/>
            <a:ahLst/>
            <a:cxnLst/>
            <a:rect l="l" t="t" r="r" b="b"/>
            <a:pathLst>
              <a:path w="38100" h="419100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419100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419100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4207" y="5722632"/>
            <a:ext cx="9525" cy="432434"/>
          </a:xfrm>
          <a:custGeom>
            <a:avLst/>
            <a:gdLst/>
            <a:ahLst/>
            <a:cxnLst/>
            <a:rect l="l" t="t" r="r" b="b"/>
            <a:pathLst>
              <a:path w="9525" h="432435">
                <a:moveTo>
                  <a:pt x="9144" y="400050"/>
                </a:moveTo>
                <a:lnTo>
                  <a:pt x="0" y="400050"/>
                </a:lnTo>
                <a:lnTo>
                  <a:pt x="0" y="432054"/>
                </a:lnTo>
                <a:lnTo>
                  <a:pt x="9144" y="432054"/>
                </a:lnTo>
                <a:lnTo>
                  <a:pt x="9144" y="400050"/>
                </a:lnTo>
                <a:close/>
              </a:path>
              <a:path w="9525" h="432435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432435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32435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432435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32435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432435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96731" y="5264785"/>
            <a:ext cx="330200" cy="269240"/>
          </a:xfrm>
          <a:custGeom>
            <a:avLst/>
            <a:gdLst/>
            <a:ahLst/>
            <a:cxnLst/>
            <a:rect l="l" t="t" r="r" b="b"/>
            <a:pathLst>
              <a:path w="330200" h="269239">
                <a:moveTo>
                  <a:pt x="329946" y="134112"/>
                </a:moveTo>
                <a:lnTo>
                  <a:pt x="195834" y="0"/>
                </a:lnTo>
                <a:lnTo>
                  <a:pt x="195834" y="67056"/>
                </a:lnTo>
                <a:lnTo>
                  <a:pt x="0" y="67056"/>
                </a:lnTo>
                <a:lnTo>
                  <a:pt x="0" y="201168"/>
                </a:lnTo>
                <a:lnTo>
                  <a:pt x="195834" y="201168"/>
                </a:lnTo>
                <a:lnTo>
                  <a:pt x="195834" y="268986"/>
                </a:lnTo>
                <a:lnTo>
                  <a:pt x="329946" y="1341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331" y="5569585"/>
            <a:ext cx="330200" cy="269240"/>
          </a:xfrm>
          <a:custGeom>
            <a:avLst/>
            <a:gdLst/>
            <a:ahLst/>
            <a:cxnLst/>
            <a:rect l="l" t="t" r="r" b="b"/>
            <a:pathLst>
              <a:path w="330200" h="269239">
                <a:moveTo>
                  <a:pt x="329946" y="134112"/>
                </a:moveTo>
                <a:lnTo>
                  <a:pt x="195834" y="0"/>
                </a:lnTo>
                <a:lnTo>
                  <a:pt x="195834" y="67056"/>
                </a:lnTo>
                <a:lnTo>
                  <a:pt x="0" y="67056"/>
                </a:lnTo>
                <a:lnTo>
                  <a:pt x="0" y="201930"/>
                </a:lnTo>
                <a:lnTo>
                  <a:pt x="195834" y="201930"/>
                </a:lnTo>
                <a:lnTo>
                  <a:pt x="195834" y="268986"/>
                </a:lnTo>
                <a:lnTo>
                  <a:pt x="329946" y="134112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27500" y="1542288"/>
            <a:ext cx="231140" cy="1117600"/>
          </a:xfrm>
          <a:custGeom>
            <a:avLst/>
            <a:gdLst/>
            <a:ahLst/>
            <a:cxnLst/>
            <a:rect l="l" t="t" r="r" b="b"/>
            <a:pathLst>
              <a:path w="231139" h="1117600">
                <a:moveTo>
                  <a:pt x="118110" y="550133"/>
                </a:moveTo>
                <a:lnTo>
                  <a:pt x="118110" y="540258"/>
                </a:lnTo>
                <a:lnTo>
                  <a:pt x="117348" y="538734"/>
                </a:lnTo>
                <a:lnTo>
                  <a:pt x="117348" y="20573"/>
                </a:lnTo>
                <a:lnTo>
                  <a:pt x="116586" y="19811"/>
                </a:lnTo>
                <a:lnTo>
                  <a:pt x="116586" y="19049"/>
                </a:lnTo>
                <a:lnTo>
                  <a:pt x="115824" y="19049"/>
                </a:lnTo>
                <a:lnTo>
                  <a:pt x="80772" y="6095"/>
                </a:lnTo>
                <a:lnTo>
                  <a:pt x="72390" y="4571"/>
                </a:lnTo>
                <a:lnTo>
                  <a:pt x="59164" y="3035"/>
                </a:lnTo>
                <a:lnTo>
                  <a:pt x="48072" y="1776"/>
                </a:lnTo>
                <a:lnTo>
                  <a:pt x="35874" y="841"/>
                </a:lnTo>
                <a:lnTo>
                  <a:pt x="23622" y="761"/>
                </a:lnTo>
                <a:lnTo>
                  <a:pt x="12192" y="0"/>
                </a:lnTo>
                <a:lnTo>
                  <a:pt x="762" y="0"/>
                </a:lnTo>
                <a:lnTo>
                  <a:pt x="0" y="9906"/>
                </a:lnTo>
                <a:lnTo>
                  <a:pt x="12192" y="9906"/>
                </a:lnTo>
                <a:lnTo>
                  <a:pt x="33338" y="10705"/>
                </a:lnTo>
                <a:lnTo>
                  <a:pt x="85502" y="16308"/>
                </a:lnTo>
                <a:lnTo>
                  <a:pt x="107442" y="23367"/>
                </a:lnTo>
                <a:lnTo>
                  <a:pt x="107442" y="22859"/>
                </a:lnTo>
                <a:lnTo>
                  <a:pt x="108204" y="23621"/>
                </a:lnTo>
                <a:lnTo>
                  <a:pt x="108966" y="25145"/>
                </a:lnTo>
                <a:lnTo>
                  <a:pt x="108966" y="542544"/>
                </a:lnTo>
                <a:lnTo>
                  <a:pt x="109728" y="543306"/>
                </a:lnTo>
                <a:lnTo>
                  <a:pt x="109728" y="544830"/>
                </a:lnTo>
                <a:lnTo>
                  <a:pt x="110490" y="544830"/>
                </a:lnTo>
                <a:lnTo>
                  <a:pt x="112014" y="547116"/>
                </a:lnTo>
                <a:lnTo>
                  <a:pt x="112776" y="547116"/>
                </a:lnTo>
                <a:lnTo>
                  <a:pt x="112776" y="547878"/>
                </a:lnTo>
                <a:lnTo>
                  <a:pt x="115824" y="549402"/>
                </a:lnTo>
                <a:lnTo>
                  <a:pt x="118110" y="550133"/>
                </a:lnTo>
                <a:close/>
              </a:path>
              <a:path w="231139" h="1117600">
                <a:moveTo>
                  <a:pt x="107823" y="1093660"/>
                </a:moveTo>
                <a:lnTo>
                  <a:pt x="59164" y="1104580"/>
                </a:lnTo>
                <a:lnTo>
                  <a:pt x="12192" y="1107157"/>
                </a:lnTo>
                <a:lnTo>
                  <a:pt x="0" y="1107186"/>
                </a:lnTo>
                <a:lnTo>
                  <a:pt x="762" y="1117092"/>
                </a:lnTo>
                <a:lnTo>
                  <a:pt x="12192" y="1117092"/>
                </a:lnTo>
                <a:lnTo>
                  <a:pt x="35236" y="1115958"/>
                </a:lnTo>
                <a:lnTo>
                  <a:pt x="64903" y="1113643"/>
                </a:lnTo>
                <a:lnTo>
                  <a:pt x="93741" y="1108862"/>
                </a:lnTo>
                <a:lnTo>
                  <a:pt x="107442" y="1103174"/>
                </a:lnTo>
                <a:lnTo>
                  <a:pt x="107442" y="1094232"/>
                </a:lnTo>
                <a:lnTo>
                  <a:pt x="107823" y="1093660"/>
                </a:lnTo>
                <a:close/>
              </a:path>
              <a:path w="231139" h="1117600">
                <a:moveTo>
                  <a:pt x="108204" y="23621"/>
                </a:moveTo>
                <a:lnTo>
                  <a:pt x="107442" y="22859"/>
                </a:lnTo>
                <a:lnTo>
                  <a:pt x="107877" y="23513"/>
                </a:lnTo>
                <a:lnTo>
                  <a:pt x="108204" y="23621"/>
                </a:lnTo>
                <a:close/>
              </a:path>
              <a:path w="231139" h="1117600">
                <a:moveTo>
                  <a:pt x="107877" y="23513"/>
                </a:moveTo>
                <a:lnTo>
                  <a:pt x="107442" y="22859"/>
                </a:lnTo>
                <a:lnTo>
                  <a:pt x="107442" y="23367"/>
                </a:lnTo>
                <a:lnTo>
                  <a:pt x="107877" y="23513"/>
                </a:lnTo>
                <a:close/>
              </a:path>
              <a:path w="231139" h="1117600">
                <a:moveTo>
                  <a:pt x="108204" y="1093470"/>
                </a:moveTo>
                <a:lnTo>
                  <a:pt x="107823" y="1093660"/>
                </a:lnTo>
                <a:lnTo>
                  <a:pt x="107442" y="1094232"/>
                </a:lnTo>
                <a:lnTo>
                  <a:pt x="108204" y="1093470"/>
                </a:lnTo>
                <a:close/>
              </a:path>
              <a:path w="231139" h="1117600">
                <a:moveTo>
                  <a:pt x="214122" y="563118"/>
                </a:moveTo>
                <a:lnTo>
                  <a:pt x="190906" y="562262"/>
                </a:lnTo>
                <a:lnTo>
                  <a:pt x="163968" y="560322"/>
                </a:lnTo>
                <a:lnTo>
                  <a:pt x="152219" y="558557"/>
                </a:lnTo>
                <a:lnTo>
                  <a:pt x="137973" y="560696"/>
                </a:lnTo>
                <a:lnTo>
                  <a:pt x="116586" y="567690"/>
                </a:lnTo>
                <a:lnTo>
                  <a:pt x="112776" y="569214"/>
                </a:lnTo>
                <a:lnTo>
                  <a:pt x="112776" y="569976"/>
                </a:lnTo>
                <a:lnTo>
                  <a:pt x="112014" y="569976"/>
                </a:lnTo>
                <a:lnTo>
                  <a:pt x="110490" y="572262"/>
                </a:lnTo>
                <a:lnTo>
                  <a:pt x="109728" y="572262"/>
                </a:lnTo>
                <a:lnTo>
                  <a:pt x="109728" y="573786"/>
                </a:lnTo>
                <a:lnTo>
                  <a:pt x="108966" y="574548"/>
                </a:lnTo>
                <a:lnTo>
                  <a:pt x="108966" y="1092708"/>
                </a:lnTo>
                <a:lnTo>
                  <a:pt x="107442" y="1094232"/>
                </a:lnTo>
                <a:lnTo>
                  <a:pt x="107442" y="1103174"/>
                </a:lnTo>
                <a:lnTo>
                  <a:pt x="114300" y="1100328"/>
                </a:lnTo>
                <a:lnTo>
                  <a:pt x="116586" y="1098042"/>
                </a:lnTo>
                <a:lnTo>
                  <a:pt x="116586" y="1097280"/>
                </a:lnTo>
                <a:lnTo>
                  <a:pt x="117348" y="1096518"/>
                </a:lnTo>
                <a:lnTo>
                  <a:pt x="117348" y="578358"/>
                </a:lnTo>
                <a:lnTo>
                  <a:pt x="118110" y="576834"/>
                </a:lnTo>
                <a:lnTo>
                  <a:pt x="118110" y="577596"/>
                </a:lnTo>
                <a:lnTo>
                  <a:pt x="118872" y="576834"/>
                </a:lnTo>
                <a:lnTo>
                  <a:pt x="118872" y="577088"/>
                </a:lnTo>
                <a:lnTo>
                  <a:pt x="120396" y="576072"/>
                </a:lnTo>
                <a:lnTo>
                  <a:pt x="141959" y="569475"/>
                </a:lnTo>
                <a:lnTo>
                  <a:pt x="166544" y="565908"/>
                </a:lnTo>
                <a:lnTo>
                  <a:pt x="191487" y="564184"/>
                </a:lnTo>
                <a:lnTo>
                  <a:pt x="214122" y="563118"/>
                </a:lnTo>
                <a:close/>
              </a:path>
              <a:path w="231139" h="1117600">
                <a:moveTo>
                  <a:pt x="108966" y="1091946"/>
                </a:moveTo>
                <a:lnTo>
                  <a:pt x="107823" y="1093660"/>
                </a:lnTo>
                <a:lnTo>
                  <a:pt x="108204" y="1093470"/>
                </a:lnTo>
                <a:lnTo>
                  <a:pt x="108966" y="1091946"/>
                </a:lnTo>
                <a:close/>
              </a:path>
              <a:path w="231139" h="1117600">
                <a:moveTo>
                  <a:pt x="108966" y="25145"/>
                </a:moveTo>
                <a:lnTo>
                  <a:pt x="108204" y="23621"/>
                </a:lnTo>
                <a:lnTo>
                  <a:pt x="107877" y="23513"/>
                </a:lnTo>
                <a:lnTo>
                  <a:pt x="108966" y="25145"/>
                </a:lnTo>
                <a:close/>
              </a:path>
              <a:path w="231139" h="1117600">
                <a:moveTo>
                  <a:pt x="108966" y="541782"/>
                </a:moveTo>
                <a:lnTo>
                  <a:pt x="108966" y="25145"/>
                </a:lnTo>
                <a:lnTo>
                  <a:pt x="108204" y="24003"/>
                </a:lnTo>
                <a:lnTo>
                  <a:pt x="108204" y="541782"/>
                </a:lnTo>
                <a:lnTo>
                  <a:pt x="108966" y="541782"/>
                </a:lnTo>
                <a:close/>
              </a:path>
              <a:path w="231139" h="1117600">
                <a:moveTo>
                  <a:pt x="108966" y="1091946"/>
                </a:moveTo>
                <a:lnTo>
                  <a:pt x="108966" y="575310"/>
                </a:lnTo>
                <a:lnTo>
                  <a:pt x="108204" y="575310"/>
                </a:lnTo>
                <a:lnTo>
                  <a:pt x="108204" y="1093089"/>
                </a:lnTo>
                <a:lnTo>
                  <a:pt x="108966" y="1091946"/>
                </a:lnTo>
                <a:close/>
              </a:path>
              <a:path w="231139" h="1117600">
                <a:moveTo>
                  <a:pt x="108966" y="1092708"/>
                </a:moveTo>
                <a:lnTo>
                  <a:pt x="108966" y="1091946"/>
                </a:lnTo>
                <a:lnTo>
                  <a:pt x="108204" y="1093470"/>
                </a:lnTo>
                <a:lnTo>
                  <a:pt x="108966" y="1092708"/>
                </a:lnTo>
                <a:close/>
              </a:path>
              <a:path w="231139" h="1117600">
                <a:moveTo>
                  <a:pt x="118110" y="539496"/>
                </a:moveTo>
                <a:lnTo>
                  <a:pt x="118110" y="22859"/>
                </a:lnTo>
                <a:lnTo>
                  <a:pt x="117348" y="22097"/>
                </a:lnTo>
                <a:lnTo>
                  <a:pt x="117348" y="538734"/>
                </a:lnTo>
                <a:lnTo>
                  <a:pt x="118110" y="539496"/>
                </a:lnTo>
                <a:close/>
              </a:path>
              <a:path w="231139" h="1117600">
                <a:moveTo>
                  <a:pt x="118872" y="550377"/>
                </a:moveTo>
                <a:lnTo>
                  <a:pt x="118872" y="540258"/>
                </a:lnTo>
                <a:lnTo>
                  <a:pt x="117348" y="538734"/>
                </a:lnTo>
                <a:lnTo>
                  <a:pt x="118110" y="540258"/>
                </a:lnTo>
                <a:lnTo>
                  <a:pt x="118110" y="550133"/>
                </a:lnTo>
                <a:lnTo>
                  <a:pt x="118872" y="550377"/>
                </a:lnTo>
                <a:close/>
              </a:path>
              <a:path w="231139" h="1117600">
                <a:moveTo>
                  <a:pt x="118110" y="577596"/>
                </a:moveTo>
                <a:lnTo>
                  <a:pt x="118110" y="576834"/>
                </a:lnTo>
                <a:lnTo>
                  <a:pt x="117348" y="578358"/>
                </a:lnTo>
                <a:lnTo>
                  <a:pt x="118110" y="577596"/>
                </a:lnTo>
                <a:close/>
              </a:path>
              <a:path w="231139" h="1117600">
                <a:moveTo>
                  <a:pt x="118110" y="1094232"/>
                </a:moveTo>
                <a:lnTo>
                  <a:pt x="118110" y="577596"/>
                </a:lnTo>
                <a:lnTo>
                  <a:pt x="117348" y="578358"/>
                </a:lnTo>
                <a:lnTo>
                  <a:pt x="117348" y="1094994"/>
                </a:lnTo>
                <a:lnTo>
                  <a:pt x="118110" y="1094232"/>
                </a:lnTo>
                <a:close/>
              </a:path>
              <a:path w="231139" h="1117600">
                <a:moveTo>
                  <a:pt x="214884" y="553974"/>
                </a:moveTo>
                <a:lnTo>
                  <a:pt x="166997" y="551259"/>
                </a:lnTo>
                <a:lnTo>
                  <a:pt x="120396" y="541020"/>
                </a:lnTo>
                <a:lnTo>
                  <a:pt x="118110" y="539496"/>
                </a:lnTo>
                <a:lnTo>
                  <a:pt x="118872" y="540258"/>
                </a:lnTo>
                <a:lnTo>
                  <a:pt x="118872" y="550377"/>
                </a:lnTo>
                <a:lnTo>
                  <a:pt x="137532" y="556351"/>
                </a:lnTo>
                <a:lnTo>
                  <a:pt x="152219" y="558557"/>
                </a:lnTo>
                <a:lnTo>
                  <a:pt x="164287" y="556745"/>
                </a:lnTo>
                <a:lnTo>
                  <a:pt x="191487" y="554825"/>
                </a:lnTo>
                <a:lnTo>
                  <a:pt x="214122" y="553974"/>
                </a:lnTo>
                <a:lnTo>
                  <a:pt x="214884" y="553974"/>
                </a:lnTo>
                <a:close/>
              </a:path>
              <a:path w="231139" h="1117600">
                <a:moveTo>
                  <a:pt x="118872" y="577088"/>
                </a:moveTo>
                <a:lnTo>
                  <a:pt x="118872" y="576834"/>
                </a:lnTo>
                <a:lnTo>
                  <a:pt x="118110" y="577596"/>
                </a:lnTo>
                <a:lnTo>
                  <a:pt x="118872" y="577088"/>
                </a:lnTo>
                <a:close/>
              </a:path>
              <a:path w="231139" h="1117600">
                <a:moveTo>
                  <a:pt x="230886" y="560832"/>
                </a:moveTo>
                <a:lnTo>
                  <a:pt x="230886" y="556260"/>
                </a:lnTo>
                <a:lnTo>
                  <a:pt x="228600" y="553974"/>
                </a:lnTo>
                <a:lnTo>
                  <a:pt x="214122" y="553974"/>
                </a:lnTo>
                <a:lnTo>
                  <a:pt x="190906" y="554854"/>
                </a:lnTo>
                <a:lnTo>
                  <a:pt x="164287" y="556745"/>
                </a:lnTo>
                <a:lnTo>
                  <a:pt x="152219" y="558557"/>
                </a:lnTo>
                <a:lnTo>
                  <a:pt x="163968" y="560322"/>
                </a:lnTo>
                <a:lnTo>
                  <a:pt x="190906" y="562262"/>
                </a:lnTo>
                <a:lnTo>
                  <a:pt x="214122" y="563118"/>
                </a:lnTo>
                <a:lnTo>
                  <a:pt x="228600" y="563118"/>
                </a:lnTo>
                <a:lnTo>
                  <a:pt x="230886" y="56083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3508" y="1939900"/>
            <a:ext cx="4529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Errores simulados </a:t>
            </a:r>
            <a:r>
              <a:rPr sz="1000" dirty="0">
                <a:latin typeface="Calibri"/>
                <a:cs typeface="Calibri"/>
              </a:rPr>
              <a:t>y </a:t>
            </a:r>
            <a:r>
              <a:rPr sz="1000" spc="-5" dirty="0">
                <a:latin typeface="Calibri"/>
                <a:cs typeface="Calibri"/>
              </a:rPr>
              <a:t>errores teóricos obtenidos </a:t>
            </a:r>
            <a:r>
              <a:rPr sz="1000" dirty="0">
                <a:latin typeface="Calibri"/>
                <a:cs typeface="Calibri"/>
              </a:rPr>
              <a:t>a </a:t>
            </a:r>
            <a:r>
              <a:rPr sz="1000" spc="-5" dirty="0">
                <a:latin typeface="Calibri"/>
                <a:cs typeface="Calibri"/>
              </a:rPr>
              <a:t>partir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los elementos </a:t>
            </a:r>
            <a:r>
              <a:rPr sz="1000" dirty="0">
                <a:latin typeface="Calibri"/>
                <a:cs typeface="Calibri"/>
              </a:rPr>
              <a:t>der </a:t>
            </a:r>
            <a:r>
              <a:rPr sz="1000" spc="-5" dirty="0">
                <a:latin typeface="Calibri"/>
                <a:cs typeface="Calibri"/>
              </a:rPr>
              <a:t>la </a:t>
            </a:r>
            <a:r>
              <a:rPr sz="1000" dirty="0">
                <a:latin typeface="Calibri"/>
                <a:cs typeface="Calibri"/>
              </a:rPr>
              <a:t>diagonal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 matriz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covarianza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83556" y="4010025"/>
            <a:ext cx="23837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los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funciones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BEDA7-3B82-4B8C-A8CD-A7EEEB840714}"/>
                  </a:ext>
                </a:extLst>
              </p:cNvPr>
              <p:cNvSpPr txBox="1"/>
              <p:nvPr/>
            </p:nvSpPr>
            <p:spPr>
              <a:xfrm>
                <a:off x="3157915" y="1574686"/>
                <a:ext cx="49346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BEDA7-3B82-4B8C-A8CD-A7EEEB84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915" y="1574686"/>
                <a:ext cx="493468" cy="169277"/>
              </a:xfrm>
              <a:prstGeom prst="rect">
                <a:avLst/>
              </a:prstGeom>
              <a:blipFill>
                <a:blip r:embed="rId2"/>
                <a:stretch>
                  <a:fillRect l="-6173" r="-6173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BDEE66-BD10-476E-9E89-685DDE150D44}"/>
                  </a:ext>
                </a:extLst>
              </p:cNvPr>
              <p:cNvSpPr txBox="1"/>
              <p:nvPr/>
            </p:nvSpPr>
            <p:spPr>
              <a:xfrm>
                <a:off x="3123471" y="1757566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BDEE66-BD10-476E-9E89-685DDE150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71" y="1757566"/>
                <a:ext cx="893065" cy="169277"/>
              </a:xfrm>
              <a:prstGeom prst="rect">
                <a:avLst/>
              </a:prstGeom>
              <a:blipFill>
                <a:blip r:embed="rId3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CD0141-0E90-49B0-AAAC-A5DFF714BB22}"/>
                  </a:ext>
                </a:extLst>
              </p:cNvPr>
              <p:cNvSpPr txBox="1"/>
              <p:nvPr/>
            </p:nvSpPr>
            <p:spPr>
              <a:xfrm>
                <a:off x="3219963" y="2294386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CD0141-0E90-49B0-AAAC-A5DFF714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63" y="2294386"/>
                <a:ext cx="893065" cy="169277"/>
              </a:xfrm>
              <a:prstGeom prst="rect">
                <a:avLst/>
              </a:prstGeom>
              <a:blipFill>
                <a:blip r:embed="rId4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93D46C-E1B3-42ED-B0F7-C4A86866369C}"/>
                  </a:ext>
                </a:extLst>
              </p:cNvPr>
              <p:cNvSpPr txBox="1"/>
              <p:nvPr/>
            </p:nvSpPr>
            <p:spPr>
              <a:xfrm>
                <a:off x="3115605" y="2103823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93D46C-E1B3-42ED-B0F7-C4A868663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605" y="2103823"/>
                <a:ext cx="893065" cy="169277"/>
              </a:xfrm>
              <a:prstGeom prst="rect">
                <a:avLst/>
              </a:prstGeom>
              <a:blipFill>
                <a:blip r:embed="rId5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691EF4-91E0-4E28-876E-B0E7357060E7}"/>
                  </a:ext>
                </a:extLst>
              </p:cNvPr>
              <p:cNvSpPr txBox="1"/>
              <p:nvPr/>
            </p:nvSpPr>
            <p:spPr>
              <a:xfrm>
                <a:off x="3219963" y="2451866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691EF4-91E0-4E28-876E-B0E735706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63" y="2451866"/>
                <a:ext cx="893065" cy="169277"/>
              </a:xfrm>
              <a:prstGeom prst="rect">
                <a:avLst/>
              </a:prstGeom>
              <a:blipFill>
                <a:blip r:embed="rId6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06BF5A-C823-488D-BDF0-6C7C425364B6}"/>
                  </a:ext>
                </a:extLst>
              </p:cNvPr>
              <p:cNvSpPr txBox="1"/>
              <p:nvPr/>
            </p:nvSpPr>
            <p:spPr>
              <a:xfrm>
                <a:off x="3192713" y="1934546"/>
                <a:ext cx="6896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06BF5A-C823-488D-BDF0-6C7C4253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713" y="1934546"/>
                <a:ext cx="689676" cy="169277"/>
              </a:xfrm>
              <a:prstGeom prst="rect">
                <a:avLst/>
              </a:prstGeom>
              <a:blipFill>
                <a:blip r:embed="rId7"/>
                <a:stretch>
                  <a:fillRect l="-4425" r="-4425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24">
            <a:extLst>
              <a:ext uri="{FF2B5EF4-FFF2-40B4-BE49-F238E27FC236}">
                <a16:creationId xmlns:a16="http://schemas.microsoft.com/office/drawing/2014/main" id="{916D91F8-4B22-4D06-A86D-999261AE5483}"/>
              </a:ext>
            </a:extLst>
          </p:cNvPr>
          <p:cNvSpPr/>
          <p:nvPr/>
        </p:nvSpPr>
        <p:spPr>
          <a:xfrm>
            <a:off x="4813300" y="2815843"/>
            <a:ext cx="115570" cy="2565781"/>
          </a:xfrm>
          <a:custGeom>
            <a:avLst/>
            <a:gdLst/>
            <a:ahLst/>
            <a:cxnLst/>
            <a:rect l="l" t="t" r="r" b="b"/>
            <a:pathLst>
              <a:path w="231139" h="1117600">
                <a:moveTo>
                  <a:pt x="118110" y="550133"/>
                </a:moveTo>
                <a:lnTo>
                  <a:pt x="118110" y="540258"/>
                </a:lnTo>
                <a:lnTo>
                  <a:pt x="117348" y="538734"/>
                </a:lnTo>
                <a:lnTo>
                  <a:pt x="117348" y="20573"/>
                </a:lnTo>
                <a:lnTo>
                  <a:pt x="116586" y="19811"/>
                </a:lnTo>
                <a:lnTo>
                  <a:pt x="116586" y="19049"/>
                </a:lnTo>
                <a:lnTo>
                  <a:pt x="115824" y="19049"/>
                </a:lnTo>
                <a:lnTo>
                  <a:pt x="80772" y="6095"/>
                </a:lnTo>
                <a:lnTo>
                  <a:pt x="72390" y="4571"/>
                </a:lnTo>
                <a:lnTo>
                  <a:pt x="59164" y="3035"/>
                </a:lnTo>
                <a:lnTo>
                  <a:pt x="48072" y="1776"/>
                </a:lnTo>
                <a:lnTo>
                  <a:pt x="35874" y="841"/>
                </a:lnTo>
                <a:lnTo>
                  <a:pt x="23622" y="761"/>
                </a:lnTo>
                <a:lnTo>
                  <a:pt x="12192" y="0"/>
                </a:lnTo>
                <a:lnTo>
                  <a:pt x="762" y="0"/>
                </a:lnTo>
                <a:lnTo>
                  <a:pt x="0" y="9906"/>
                </a:lnTo>
                <a:lnTo>
                  <a:pt x="12192" y="9906"/>
                </a:lnTo>
                <a:lnTo>
                  <a:pt x="33338" y="10705"/>
                </a:lnTo>
                <a:lnTo>
                  <a:pt x="85502" y="16308"/>
                </a:lnTo>
                <a:lnTo>
                  <a:pt x="107442" y="23367"/>
                </a:lnTo>
                <a:lnTo>
                  <a:pt x="107442" y="22859"/>
                </a:lnTo>
                <a:lnTo>
                  <a:pt x="108204" y="23621"/>
                </a:lnTo>
                <a:lnTo>
                  <a:pt x="108966" y="25145"/>
                </a:lnTo>
                <a:lnTo>
                  <a:pt x="108966" y="542544"/>
                </a:lnTo>
                <a:lnTo>
                  <a:pt x="109728" y="543306"/>
                </a:lnTo>
                <a:lnTo>
                  <a:pt x="109728" y="544830"/>
                </a:lnTo>
                <a:lnTo>
                  <a:pt x="110490" y="544830"/>
                </a:lnTo>
                <a:lnTo>
                  <a:pt x="112014" y="547116"/>
                </a:lnTo>
                <a:lnTo>
                  <a:pt x="112776" y="547116"/>
                </a:lnTo>
                <a:lnTo>
                  <a:pt x="112776" y="547878"/>
                </a:lnTo>
                <a:lnTo>
                  <a:pt x="115824" y="549402"/>
                </a:lnTo>
                <a:lnTo>
                  <a:pt x="118110" y="550133"/>
                </a:lnTo>
                <a:close/>
              </a:path>
              <a:path w="231139" h="1117600">
                <a:moveTo>
                  <a:pt x="107823" y="1093660"/>
                </a:moveTo>
                <a:lnTo>
                  <a:pt x="59164" y="1104580"/>
                </a:lnTo>
                <a:lnTo>
                  <a:pt x="12192" y="1107157"/>
                </a:lnTo>
                <a:lnTo>
                  <a:pt x="0" y="1107186"/>
                </a:lnTo>
                <a:lnTo>
                  <a:pt x="762" y="1117092"/>
                </a:lnTo>
                <a:lnTo>
                  <a:pt x="12192" y="1117092"/>
                </a:lnTo>
                <a:lnTo>
                  <a:pt x="35236" y="1115958"/>
                </a:lnTo>
                <a:lnTo>
                  <a:pt x="64903" y="1113643"/>
                </a:lnTo>
                <a:lnTo>
                  <a:pt x="93741" y="1108862"/>
                </a:lnTo>
                <a:lnTo>
                  <a:pt x="107442" y="1103174"/>
                </a:lnTo>
                <a:lnTo>
                  <a:pt x="107442" y="1094232"/>
                </a:lnTo>
                <a:lnTo>
                  <a:pt x="107823" y="1093660"/>
                </a:lnTo>
                <a:close/>
              </a:path>
              <a:path w="231139" h="1117600">
                <a:moveTo>
                  <a:pt x="108204" y="23621"/>
                </a:moveTo>
                <a:lnTo>
                  <a:pt x="107442" y="22859"/>
                </a:lnTo>
                <a:lnTo>
                  <a:pt x="107877" y="23513"/>
                </a:lnTo>
                <a:lnTo>
                  <a:pt x="108204" y="23621"/>
                </a:lnTo>
                <a:close/>
              </a:path>
              <a:path w="231139" h="1117600">
                <a:moveTo>
                  <a:pt x="107877" y="23513"/>
                </a:moveTo>
                <a:lnTo>
                  <a:pt x="107442" y="22859"/>
                </a:lnTo>
                <a:lnTo>
                  <a:pt x="107442" y="23367"/>
                </a:lnTo>
                <a:lnTo>
                  <a:pt x="107877" y="23513"/>
                </a:lnTo>
                <a:close/>
              </a:path>
              <a:path w="231139" h="1117600">
                <a:moveTo>
                  <a:pt x="108204" y="1093470"/>
                </a:moveTo>
                <a:lnTo>
                  <a:pt x="107823" y="1093660"/>
                </a:lnTo>
                <a:lnTo>
                  <a:pt x="107442" y="1094232"/>
                </a:lnTo>
                <a:lnTo>
                  <a:pt x="108204" y="1093470"/>
                </a:lnTo>
                <a:close/>
              </a:path>
              <a:path w="231139" h="1117600">
                <a:moveTo>
                  <a:pt x="214122" y="563118"/>
                </a:moveTo>
                <a:lnTo>
                  <a:pt x="190906" y="562262"/>
                </a:lnTo>
                <a:lnTo>
                  <a:pt x="163968" y="560322"/>
                </a:lnTo>
                <a:lnTo>
                  <a:pt x="152219" y="558557"/>
                </a:lnTo>
                <a:lnTo>
                  <a:pt x="137973" y="560696"/>
                </a:lnTo>
                <a:lnTo>
                  <a:pt x="116586" y="567690"/>
                </a:lnTo>
                <a:lnTo>
                  <a:pt x="112776" y="569214"/>
                </a:lnTo>
                <a:lnTo>
                  <a:pt x="112776" y="569976"/>
                </a:lnTo>
                <a:lnTo>
                  <a:pt x="112014" y="569976"/>
                </a:lnTo>
                <a:lnTo>
                  <a:pt x="110490" y="572262"/>
                </a:lnTo>
                <a:lnTo>
                  <a:pt x="109728" y="572262"/>
                </a:lnTo>
                <a:lnTo>
                  <a:pt x="109728" y="573786"/>
                </a:lnTo>
                <a:lnTo>
                  <a:pt x="108966" y="574548"/>
                </a:lnTo>
                <a:lnTo>
                  <a:pt x="108966" y="1092708"/>
                </a:lnTo>
                <a:lnTo>
                  <a:pt x="107442" y="1094232"/>
                </a:lnTo>
                <a:lnTo>
                  <a:pt x="107442" y="1103174"/>
                </a:lnTo>
                <a:lnTo>
                  <a:pt x="114300" y="1100328"/>
                </a:lnTo>
                <a:lnTo>
                  <a:pt x="116586" y="1098042"/>
                </a:lnTo>
                <a:lnTo>
                  <a:pt x="116586" y="1097280"/>
                </a:lnTo>
                <a:lnTo>
                  <a:pt x="117348" y="1096518"/>
                </a:lnTo>
                <a:lnTo>
                  <a:pt x="117348" y="578358"/>
                </a:lnTo>
                <a:lnTo>
                  <a:pt x="118110" y="576834"/>
                </a:lnTo>
                <a:lnTo>
                  <a:pt x="118110" y="577596"/>
                </a:lnTo>
                <a:lnTo>
                  <a:pt x="118872" y="576834"/>
                </a:lnTo>
                <a:lnTo>
                  <a:pt x="118872" y="577088"/>
                </a:lnTo>
                <a:lnTo>
                  <a:pt x="120396" y="576072"/>
                </a:lnTo>
                <a:lnTo>
                  <a:pt x="141959" y="569475"/>
                </a:lnTo>
                <a:lnTo>
                  <a:pt x="166544" y="565908"/>
                </a:lnTo>
                <a:lnTo>
                  <a:pt x="191487" y="564184"/>
                </a:lnTo>
                <a:lnTo>
                  <a:pt x="214122" y="563118"/>
                </a:lnTo>
                <a:close/>
              </a:path>
              <a:path w="231139" h="1117600">
                <a:moveTo>
                  <a:pt x="108966" y="1091946"/>
                </a:moveTo>
                <a:lnTo>
                  <a:pt x="107823" y="1093660"/>
                </a:lnTo>
                <a:lnTo>
                  <a:pt x="108204" y="1093470"/>
                </a:lnTo>
                <a:lnTo>
                  <a:pt x="108966" y="1091946"/>
                </a:lnTo>
                <a:close/>
              </a:path>
              <a:path w="231139" h="1117600">
                <a:moveTo>
                  <a:pt x="108966" y="25145"/>
                </a:moveTo>
                <a:lnTo>
                  <a:pt x="108204" y="23621"/>
                </a:lnTo>
                <a:lnTo>
                  <a:pt x="107877" y="23513"/>
                </a:lnTo>
                <a:lnTo>
                  <a:pt x="108966" y="25145"/>
                </a:lnTo>
                <a:close/>
              </a:path>
              <a:path w="231139" h="1117600">
                <a:moveTo>
                  <a:pt x="108966" y="541782"/>
                </a:moveTo>
                <a:lnTo>
                  <a:pt x="108966" y="25145"/>
                </a:lnTo>
                <a:lnTo>
                  <a:pt x="108204" y="24003"/>
                </a:lnTo>
                <a:lnTo>
                  <a:pt x="108204" y="541782"/>
                </a:lnTo>
                <a:lnTo>
                  <a:pt x="108966" y="541782"/>
                </a:lnTo>
                <a:close/>
              </a:path>
              <a:path w="231139" h="1117600">
                <a:moveTo>
                  <a:pt x="108966" y="1091946"/>
                </a:moveTo>
                <a:lnTo>
                  <a:pt x="108966" y="575310"/>
                </a:lnTo>
                <a:lnTo>
                  <a:pt x="108204" y="575310"/>
                </a:lnTo>
                <a:lnTo>
                  <a:pt x="108204" y="1093089"/>
                </a:lnTo>
                <a:lnTo>
                  <a:pt x="108966" y="1091946"/>
                </a:lnTo>
                <a:close/>
              </a:path>
              <a:path w="231139" h="1117600">
                <a:moveTo>
                  <a:pt x="108966" y="1092708"/>
                </a:moveTo>
                <a:lnTo>
                  <a:pt x="108966" y="1091946"/>
                </a:lnTo>
                <a:lnTo>
                  <a:pt x="108204" y="1093470"/>
                </a:lnTo>
                <a:lnTo>
                  <a:pt x="108966" y="1092708"/>
                </a:lnTo>
                <a:close/>
              </a:path>
              <a:path w="231139" h="1117600">
                <a:moveTo>
                  <a:pt x="118110" y="539496"/>
                </a:moveTo>
                <a:lnTo>
                  <a:pt x="118110" y="22859"/>
                </a:lnTo>
                <a:lnTo>
                  <a:pt x="117348" y="22097"/>
                </a:lnTo>
                <a:lnTo>
                  <a:pt x="117348" y="538734"/>
                </a:lnTo>
                <a:lnTo>
                  <a:pt x="118110" y="539496"/>
                </a:lnTo>
                <a:close/>
              </a:path>
              <a:path w="231139" h="1117600">
                <a:moveTo>
                  <a:pt x="118872" y="550377"/>
                </a:moveTo>
                <a:lnTo>
                  <a:pt x="118872" y="540258"/>
                </a:lnTo>
                <a:lnTo>
                  <a:pt x="117348" y="538734"/>
                </a:lnTo>
                <a:lnTo>
                  <a:pt x="118110" y="540258"/>
                </a:lnTo>
                <a:lnTo>
                  <a:pt x="118110" y="550133"/>
                </a:lnTo>
                <a:lnTo>
                  <a:pt x="118872" y="550377"/>
                </a:lnTo>
                <a:close/>
              </a:path>
              <a:path w="231139" h="1117600">
                <a:moveTo>
                  <a:pt x="118110" y="577596"/>
                </a:moveTo>
                <a:lnTo>
                  <a:pt x="118110" y="576834"/>
                </a:lnTo>
                <a:lnTo>
                  <a:pt x="117348" y="578358"/>
                </a:lnTo>
                <a:lnTo>
                  <a:pt x="118110" y="577596"/>
                </a:lnTo>
                <a:close/>
              </a:path>
              <a:path w="231139" h="1117600">
                <a:moveTo>
                  <a:pt x="118110" y="1094232"/>
                </a:moveTo>
                <a:lnTo>
                  <a:pt x="118110" y="577596"/>
                </a:lnTo>
                <a:lnTo>
                  <a:pt x="117348" y="578358"/>
                </a:lnTo>
                <a:lnTo>
                  <a:pt x="117348" y="1094994"/>
                </a:lnTo>
                <a:lnTo>
                  <a:pt x="118110" y="1094232"/>
                </a:lnTo>
                <a:close/>
              </a:path>
              <a:path w="231139" h="1117600">
                <a:moveTo>
                  <a:pt x="214884" y="553974"/>
                </a:moveTo>
                <a:lnTo>
                  <a:pt x="166997" y="551259"/>
                </a:lnTo>
                <a:lnTo>
                  <a:pt x="120396" y="541020"/>
                </a:lnTo>
                <a:lnTo>
                  <a:pt x="118110" y="539496"/>
                </a:lnTo>
                <a:lnTo>
                  <a:pt x="118872" y="540258"/>
                </a:lnTo>
                <a:lnTo>
                  <a:pt x="118872" y="550377"/>
                </a:lnTo>
                <a:lnTo>
                  <a:pt x="137532" y="556351"/>
                </a:lnTo>
                <a:lnTo>
                  <a:pt x="152219" y="558557"/>
                </a:lnTo>
                <a:lnTo>
                  <a:pt x="164287" y="556745"/>
                </a:lnTo>
                <a:lnTo>
                  <a:pt x="191487" y="554825"/>
                </a:lnTo>
                <a:lnTo>
                  <a:pt x="214122" y="553974"/>
                </a:lnTo>
                <a:lnTo>
                  <a:pt x="214884" y="553974"/>
                </a:lnTo>
                <a:close/>
              </a:path>
              <a:path w="231139" h="1117600">
                <a:moveTo>
                  <a:pt x="118872" y="577088"/>
                </a:moveTo>
                <a:lnTo>
                  <a:pt x="118872" y="576834"/>
                </a:lnTo>
                <a:lnTo>
                  <a:pt x="118110" y="577596"/>
                </a:lnTo>
                <a:lnTo>
                  <a:pt x="118872" y="577088"/>
                </a:lnTo>
                <a:close/>
              </a:path>
              <a:path w="231139" h="1117600">
                <a:moveTo>
                  <a:pt x="230886" y="560832"/>
                </a:moveTo>
                <a:lnTo>
                  <a:pt x="230886" y="556260"/>
                </a:lnTo>
                <a:lnTo>
                  <a:pt x="228600" y="553974"/>
                </a:lnTo>
                <a:lnTo>
                  <a:pt x="214122" y="553974"/>
                </a:lnTo>
                <a:lnTo>
                  <a:pt x="190906" y="554854"/>
                </a:lnTo>
                <a:lnTo>
                  <a:pt x="164287" y="556745"/>
                </a:lnTo>
                <a:lnTo>
                  <a:pt x="152219" y="558557"/>
                </a:lnTo>
                <a:lnTo>
                  <a:pt x="163968" y="560322"/>
                </a:lnTo>
                <a:lnTo>
                  <a:pt x="190906" y="562262"/>
                </a:lnTo>
                <a:lnTo>
                  <a:pt x="214122" y="563118"/>
                </a:lnTo>
                <a:lnTo>
                  <a:pt x="228600" y="563118"/>
                </a:lnTo>
                <a:lnTo>
                  <a:pt x="230886" y="56083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4716" y="1190625"/>
            <a:ext cx="408393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</a:t>
            </a:r>
            <a:r>
              <a:rPr lang="es-ES" sz="1200" spc="-5" dirty="0">
                <a:latin typeface="Calibri"/>
                <a:cs typeface="Calibri"/>
              </a:rPr>
              <a:t>)</a:t>
            </a:r>
          </a:p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 err="1">
                <a:latin typeface="Calibri"/>
                <a:cs typeface="Calibri"/>
              </a:rPr>
              <a:t>grid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spc="-5" dirty="0" err="1">
                <a:latin typeface="Calibri"/>
                <a:cs typeface="Calibri"/>
              </a:rPr>
              <a:t>on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(Ft)')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‐700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700])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716" y="2492755"/>
            <a:ext cx="4483983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0792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ArrayERRXD</a:t>
            </a:r>
            <a:r>
              <a:rPr lang="es-ES" sz="1200" spc="-5" dirty="0">
                <a:latin typeface="Calibri"/>
                <a:cs typeface="Calibri"/>
              </a:rPr>
              <a:t>);</a:t>
            </a:r>
          </a:p>
          <a:p>
            <a:pPr marL="12700" marR="2407920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 err="1">
                <a:latin typeface="Calibri"/>
                <a:cs typeface="Calibri"/>
              </a:rPr>
              <a:t>grid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spc="-5" dirty="0" err="1">
                <a:latin typeface="Calibri"/>
                <a:cs typeface="Calibri"/>
              </a:rPr>
              <a:t>on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(Ft/Sec)') 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‐200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200])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4717" y="3590035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4207" y="610373"/>
            <a:ext cx="9525" cy="432434"/>
          </a:xfrm>
          <a:custGeom>
            <a:avLst/>
            <a:gdLst/>
            <a:ahLst/>
            <a:cxnLst/>
            <a:rect l="l" t="t" r="r" b="b"/>
            <a:pathLst>
              <a:path w="9525" h="432434">
                <a:moveTo>
                  <a:pt x="9144" y="400050"/>
                </a:moveTo>
                <a:lnTo>
                  <a:pt x="0" y="400050"/>
                </a:lnTo>
                <a:lnTo>
                  <a:pt x="0" y="432054"/>
                </a:lnTo>
                <a:lnTo>
                  <a:pt x="9144" y="432054"/>
                </a:lnTo>
                <a:lnTo>
                  <a:pt x="9144" y="400050"/>
                </a:lnTo>
                <a:close/>
              </a:path>
              <a:path w="9525" h="432434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432434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32434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432434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32434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432434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176" y="452119"/>
            <a:ext cx="8989060" cy="364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Como elementos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 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 utilizar:</a:t>
            </a:r>
            <a:endParaRPr sz="1600" dirty="0">
              <a:latin typeface="Arial MT"/>
              <a:cs typeface="Arial MT"/>
            </a:endParaRPr>
          </a:p>
          <a:p>
            <a:pPr marL="227329" marR="190500" indent="-171450">
              <a:lnSpc>
                <a:spcPct val="150000"/>
              </a:lnSpc>
              <a:spcBef>
                <a:spcPts val="935"/>
              </a:spcBef>
            </a:pPr>
            <a:r>
              <a:rPr sz="1600" spc="-5" dirty="0">
                <a:latin typeface="Arial MT"/>
                <a:cs typeface="Arial MT"/>
              </a:rPr>
              <a:t>.-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midiendo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directamente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dicha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medición, se 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 inicial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error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estimación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propia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 de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dicha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 dirty="0">
              <a:latin typeface="Arial MT"/>
              <a:cs typeface="Arial MT"/>
            </a:endParaRPr>
          </a:p>
          <a:p>
            <a:pPr marL="184150" marR="234950" indent="-171450">
              <a:lnSpc>
                <a:spcPct val="131600"/>
              </a:lnSpc>
              <a:spcBef>
                <a:spcPts val="1130"/>
              </a:spcBef>
            </a:pPr>
            <a:r>
              <a:rPr sz="1600" spc="-5" dirty="0">
                <a:latin typeface="Arial MT"/>
                <a:cs typeface="Arial MT"/>
              </a:rPr>
              <a:t>,-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caso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disponer de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dicha 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estadística,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pueden tomar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sean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cuadrático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estimación.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Arial MT"/>
              <a:cs typeface="Arial MT"/>
            </a:endParaRPr>
          </a:p>
          <a:p>
            <a:pPr marL="64135" marR="508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elemento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diagonal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elemento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diagonal,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 del orden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valor cuadrático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 real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-5" dirty="0">
                <a:latin typeface="Arial MT"/>
                <a:cs typeface="Arial MT"/>
              </a:rPr>
              <a:t> la primera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3070" y="4809997"/>
            <a:ext cx="10744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SIGNOISE=1000.;</a:t>
            </a:r>
            <a:endParaRPr sz="1200">
              <a:latin typeface="Calibri"/>
              <a:cs typeface="Calibri"/>
            </a:endParaRPr>
          </a:p>
          <a:p>
            <a:pPr marL="12700" marR="26098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…….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X=200000.;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XD=‐6000.;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XH=200025.;  XDH=‐6150.;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……..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070" y="6273038"/>
            <a:ext cx="2255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P=[SIGNOISE*SIGNOISE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0;0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20000.];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73415" y="6533388"/>
            <a:ext cx="1233805" cy="636270"/>
            <a:chOff x="1573415" y="6533388"/>
            <a:chExt cx="1233805" cy="636270"/>
          </a:xfrm>
        </p:grpSpPr>
        <p:sp>
          <p:nvSpPr>
            <p:cNvPr id="6" name="object 6"/>
            <p:cNvSpPr/>
            <p:nvPr/>
          </p:nvSpPr>
          <p:spPr>
            <a:xfrm>
              <a:off x="1573415" y="6533388"/>
              <a:ext cx="1233805" cy="248920"/>
            </a:xfrm>
            <a:custGeom>
              <a:avLst/>
              <a:gdLst/>
              <a:ahLst/>
              <a:cxnLst/>
              <a:rect l="l" t="t" r="r" b="b"/>
              <a:pathLst>
                <a:path w="1233805" h="248920">
                  <a:moveTo>
                    <a:pt x="25908" y="117347"/>
                  </a:moveTo>
                  <a:lnTo>
                    <a:pt x="24384" y="116585"/>
                  </a:lnTo>
                  <a:lnTo>
                    <a:pt x="24384" y="115061"/>
                  </a:lnTo>
                  <a:lnTo>
                    <a:pt x="17071" y="94814"/>
                  </a:lnTo>
                  <a:lnTo>
                    <a:pt x="12792" y="65484"/>
                  </a:lnTo>
                  <a:lnTo>
                    <a:pt x="10689" y="35416"/>
                  </a:lnTo>
                  <a:lnTo>
                    <a:pt x="9906" y="12953"/>
                  </a:lnTo>
                  <a:lnTo>
                    <a:pt x="9906" y="0"/>
                  </a:lnTo>
                  <a:lnTo>
                    <a:pt x="0" y="761"/>
                  </a:lnTo>
                  <a:lnTo>
                    <a:pt x="0" y="12953"/>
                  </a:lnTo>
                  <a:lnTo>
                    <a:pt x="762" y="25145"/>
                  </a:lnTo>
                  <a:lnTo>
                    <a:pt x="1326" y="39014"/>
                  </a:lnTo>
                  <a:lnTo>
                    <a:pt x="4571" y="78485"/>
                  </a:lnTo>
                  <a:lnTo>
                    <a:pt x="16002" y="121157"/>
                  </a:lnTo>
                  <a:lnTo>
                    <a:pt x="20574" y="124967"/>
                  </a:lnTo>
                  <a:lnTo>
                    <a:pt x="20574" y="125729"/>
                  </a:lnTo>
                  <a:lnTo>
                    <a:pt x="22097" y="125729"/>
                  </a:lnTo>
                  <a:lnTo>
                    <a:pt x="22859" y="126491"/>
                  </a:lnTo>
                  <a:lnTo>
                    <a:pt x="25146" y="126491"/>
                  </a:lnTo>
                  <a:lnTo>
                    <a:pt x="25146" y="117347"/>
                  </a:lnTo>
                  <a:lnTo>
                    <a:pt x="25908" y="117347"/>
                  </a:lnTo>
                  <a:close/>
                </a:path>
                <a:path w="1233805" h="248920">
                  <a:moveTo>
                    <a:pt x="617037" y="166904"/>
                  </a:moveTo>
                  <a:lnTo>
                    <a:pt x="613587" y="145536"/>
                  </a:lnTo>
                  <a:lnTo>
                    <a:pt x="605028" y="121919"/>
                  </a:lnTo>
                  <a:lnTo>
                    <a:pt x="603504" y="120395"/>
                  </a:lnTo>
                  <a:lnTo>
                    <a:pt x="603504" y="119633"/>
                  </a:lnTo>
                  <a:lnTo>
                    <a:pt x="602640" y="119532"/>
                  </a:lnTo>
                  <a:lnTo>
                    <a:pt x="601980" y="118871"/>
                  </a:lnTo>
                  <a:lnTo>
                    <a:pt x="601218" y="118871"/>
                  </a:lnTo>
                  <a:lnTo>
                    <a:pt x="601218" y="118109"/>
                  </a:lnTo>
                  <a:lnTo>
                    <a:pt x="599694" y="118109"/>
                  </a:lnTo>
                  <a:lnTo>
                    <a:pt x="599694" y="117347"/>
                  </a:lnTo>
                  <a:lnTo>
                    <a:pt x="25146" y="117347"/>
                  </a:lnTo>
                  <a:lnTo>
                    <a:pt x="25146" y="126491"/>
                  </a:lnTo>
                  <a:lnTo>
                    <a:pt x="597408" y="126491"/>
                  </a:lnTo>
                  <a:lnTo>
                    <a:pt x="597408" y="128015"/>
                  </a:lnTo>
                  <a:lnTo>
                    <a:pt x="602767" y="136321"/>
                  </a:lnTo>
                  <a:lnTo>
                    <a:pt x="602767" y="141857"/>
                  </a:lnTo>
                  <a:lnTo>
                    <a:pt x="605028" y="150875"/>
                  </a:lnTo>
                  <a:lnTo>
                    <a:pt x="606552" y="158495"/>
                  </a:lnTo>
                  <a:lnTo>
                    <a:pt x="608076" y="166877"/>
                  </a:lnTo>
                  <a:lnTo>
                    <a:pt x="611042" y="206311"/>
                  </a:lnTo>
                  <a:lnTo>
                    <a:pt x="611886" y="219455"/>
                  </a:lnTo>
                  <a:lnTo>
                    <a:pt x="611886" y="230885"/>
                  </a:lnTo>
                  <a:lnTo>
                    <a:pt x="612648" y="243839"/>
                  </a:lnTo>
                  <a:lnTo>
                    <a:pt x="612648" y="230885"/>
                  </a:lnTo>
                  <a:lnTo>
                    <a:pt x="613554" y="205252"/>
                  </a:lnTo>
                  <a:lnTo>
                    <a:pt x="615796" y="174559"/>
                  </a:lnTo>
                  <a:lnTo>
                    <a:pt x="617037" y="166904"/>
                  </a:lnTo>
                  <a:close/>
                </a:path>
                <a:path w="1233805" h="248920">
                  <a:moveTo>
                    <a:pt x="597408" y="127253"/>
                  </a:moveTo>
                  <a:lnTo>
                    <a:pt x="596646" y="126491"/>
                  </a:lnTo>
                  <a:lnTo>
                    <a:pt x="595884" y="126491"/>
                  </a:lnTo>
                  <a:lnTo>
                    <a:pt x="597408" y="127253"/>
                  </a:lnTo>
                  <a:close/>
                </a:path>
                <a:path w="1233805" h="248920">
                  <a:moveTo>
                    <a:pt x="597408" y="127253"/>
                  </a:moveTo>
                  <a:lnTo>
                    <a:pt x="597408" y="126491"/>
                  </a:lnTo>
                  <a:lnTo>
                    <a:pt x="596646" y="126491"/>
                  </a:lnTo>
                  <a:lnTo>
                    <a:pt x="597408" y="127253"/>
                  </a:lnTo>
                  <a:close/>
                </a:path>
                <a:path w="1233805" h="248920">
                  <a:moveTo>
                    <a:pt x="602767" y="141857"/>
                  </a:moveTo>
                  <a:lnTo>
                    <a:pt x="602767" y="136321"/>
                  </a:lnTo>
                  <a:lnTo>
                    <a:pt x="602640" y="141350"/>
                  </a:lnTo>
                  <a:lnTo>
                    <a:pt x="602767" y="141857"/>
                  </a:lnTo>
                  <a:close/>
                </a:path>
                <a:path w="1233805" h="248920">
                  <a:moveTo>
                    <a:pt x="621792" y="243077"/>
                  </a:moveTo>
                  <a:lnTo>
                    <a:pt x="621792" y="230885"/>
                  </a:lnTo>
                  <a:lnTo>
                    <a:pt x="620676" y="205426"/>
                  </a:lnTo>
                  <a:lnTo>
                    <a:pt x="618372" y="175174"/>
                  </a:lnTo>
                  <a:lnTo>
                    <a:pt x="617037" y="166904"/>
                  </a:lnTo>
                  <a:lnTo>
                    <a:pt x="615796" y="174559"/>
                  </a:lnTo>
                  <a:lnTo>
                    <a:pt x="613554" y="205252"/>
                  </a:lnTo>
                  <a:lnTo>
                    <a:pt x="612648" y="230885"/>
                  </a:lnTo>
                  <a:lnTo>
                    <a:pt x="612648" y="243077"/>
                  </a:lnTo>
                  <a:lnTo>
                    <a:pt x="621792" y="243077"/>
                  </a:lnTo>
                  <a:close/>
                </a:path>
                <a:path w="1233805" h="248920">
                  <a:moveTo>
                    <a:pt x="621792" y="246125"/>
                  </a:moveTo>
                  <a:lnTo>
                    <a:pt x="621792" y="243077"/>
                  </a:lnTo>
                  <a:lnTo>
                    <a:pt x="612648" y="243077"/>
                  </a:lnTo>
                  <a:lnTo>
                    <a:pt x="612648" y="246125"/>
                  </a:lnTo>
                  <a:lnTo>
                    <a:pt x="614172" y="248411"/>
                  </a:lnTo>
                  <a:lnTo>
                    <a:pt x="619506" y="248411"/>
                  </a:lnTo>
                  <a:lnTo>
                    <a:pt x="621792" y="246125"/>
                  </a:lnTo>
                  <a:close/>
                </a:path>
                <a:path w="1233805" h="248920">
                  <a:moveTo>
                    <a:pt x="1209294" y="126491"/>
                  </a:moveTo>
                  <a:lnTo>
                    <a:pt x="1209294" y="117347"/>
                  </a:lnTo>
                  <a:lnTo>
                    <a:pt x="633984" y="117347"/>
                  </a:lnTo>
                  <a:lnTo>
                    <a:pt x="631698" y="119633"/>
                  </a:lnTo>
                  <a:lnTo>
                    <a:pt x="630936" y="119633"/>
                  </a:lnTo>
                  <a:lnTo>
                    <a:pt x="630936" y="120395"/>
                  </a:lnTo>
                  <a:lnTo>
                    <a:pt x="629412" y="121157"/>
                  </a:lnTo>
                  <a:lnTo>
                    <a:pt x="620654" y="144598"/>
                  </a:lnTo>
                  <a:lnTo>
                    <a:pt x="617037" y="166904"/>
                  </a:lnTo>
                  <a:lnTo>
                    <a:pt x="618372" y="175174"/>
                  </a:lnTo>
                  <a:lnTo>
                    <a:pt x="620676" y="205426"/>
                  </a:lnTo>
                  <a:lnTo>
                    <a:pt x="621792" y="230885"/>
                  </a:lnTo>
                  <a:lnTo>
                    <a:pt x="622842" y="206615"/>
                  </a:lnTo>
                  <a:lnTo>
                    <a:pt x="625035" y="178093"/>
                  </a:lnTo>
                  <a:lnTo>
                    <a:pt x="629416" y="150059"/>
                  </a:lnTo>
                  <a:lnTo>
                    <a:pt x="637032" y="127253"/>
                  </a:lnTo>
                  <a:lnTo>
                    <a:pt x="637032" y="126491"/>
                  </a:lnTo>
                  <a:lnTo>
                    <a:pt x="1209294" y="126491"/>
                  </a:lnTo>
                  <a:close/>
                </a:path>
                <a:path w="1233805" h="248920">
                  <a:moveTo>
                    <a:pt x="637794" y="126491"/>
                  </a:moveTo>
                  <a:lnTo>
                    <a:pt x="637032" y="126491"/>
                  </a:lnTo>
                  <a:lnTo>
                    <a:pt x="637032" y="127253"/>
                  </a:lnTo>
                  <a:lnTo>
                    <a:pt x="637794" y="126491"/>
                  </a:lnTo>
                  <a:close/>
                </a:path>
                <a:path w="1233805" h="248920">
                  <a:moveTo>
                    <a:pt x="1209294" y="116585"/>
                  </a:moveTo>
                  <a:lnTo>
                    <a:pt x="1207770" y="117347"/>
                  </a:lnTo>
                  <a:lnTo>
                    <a:pt x="1208532" y="117347"/>
                  </a:lnTo>
                  <a:lnTo>
                    <a:pt x="1209294" y="116585"/>
                  </a:lnTo>
                  <a:close/>
                </a:path>
                <a:path w="1233805" h="248920">
                  <a:moveTo>
                    <a:pt x="1233678" y="25145"/>
                  </a:moveTo>
                  <a:lnTo>
                    <a:pt x="1233678" y="761"/>
                  </a:lnTo>
                  <a:lnTo>
                    <a:pt x="1224534" y="0"/>
                  </a:lnTo>
                  <a:lnTo>
                    <a:pt x="1224534" y="12953"/>
                  </a:lnTo>
                  <a:lnTo>
                    <a:pt x="1223772" y="24383"/>
                  </a:lnTo>
                  <a:lnTo>
                    <a:pt x="1219962" y="76961"/>
                  </a:lnTo>
                  <a:lnTo>
                    <a:pt x="1215186" y="100723"/>
                  </a:lnTo>
                  <a:lnTo>
                    <a:pt x="1213700" y="108686"/>
                  </a:lnTo>
                  <a:lnTo>
                    <a:pt x="1210056" y="115823"/>
                  </a:lnTo>
                  <a:lnTo>
                    <a:pt x="1208532" y="117347"/>
                  </a:lnTo>
                  <a:lnTo>
                    <a:pt x="1209294" y="117347"/>
                  </a:lnTo>
                  <a:lnTo>
                    <a:pt x="1209294" y="126491"/>
                  </a:lnTo>
                  <a:lnTo>
                    <a:pt x="1211580" y="126491"/>
                  </a:lnTo>
                  <a:lnTo>
                    <a:pt x="1212342" y="125729"/>
                  </a:lnTo>
                  <a:lnTo>
                    <a:pt x="1213104" y="125729"/>
                  </a:lnTo>
                  <a:lnTo>
                    <a:pt x="1214628" y="124205"/>
                  </a:lnTo>
                  <a:lnTo>
                    <a:pt x="1215390" y="124205"/>
                  </a:lnTo>
                  <a:lnTo>
                    <a:pt x="1215390" y="123443"/>
                  </a:lnTo>
                  <a:lnTo>
                    <a:pt x="1229106" y="78485"/>
                  </a:lnTo>
                  <a:lnTo>
                    <a:pt x="1232745" y="38380"/>
                  </a:lnTo>
                  <a:lnTo>
                    <a:pt x="1233678" y="2514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235" y="6770370"/>
              <a:ext cx="370331" cy="399288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364877" y="5866638"/>
            <a:ext cx="76200" cy="360045"/>
          </a:xfrm>
          <a:custGeom>
            <a:avLst/>
            <a:gdLst/>
            <a:ahLst/>
            <a:cxnLst/>
            <a:rect l="l" t="t" r="r" b="b"/>
            <a:pathLst>
              <a:path w="76200" h="360045">
                <a:moveTo>
                  <a:pt x="76200" y="283463"/>
                </a:moveTo>
                <a:lnTo>
                  <a:pt x="0" y="283463"/>
                </a:lnTo>
                <a:lnTo>
                  <a:pt x="33527" y="350519"/>
                </a:lnTo>
                <a:lnTo>
                  <a:pt x="33527" y="296417"/>
                </a:lnTo>
                <a:lnTo>
                  <a:pt x="42671" y="296417"/>
                </a:lnTo>
                <a:lnTo>
                  <a:pt x="42671" y="350520"/>
                </a:lnTo>
                <a:lnTo>
                  <a:pt x="76200" y="283463"/>
                </a:lnTo>
                <a:close/>
              </a:path>
              <a:path w="76200" h="360045">
                <a:moveTo>
                  <a:pt x="42671" y="283463"/>
                </a:moveTo>
                <a:lnTo>
                  <a:pt x="42671" y="0"/>
                </a:lnTo>
                <a:lnTo>
                  <a:pt x="33527" y="0"/>
                </a:lnTo>
                <a:lnTo>
                  <a:pt x="33527" y="283463"/>
                </a:lnTo>
                <a:lnTo>
                  <a:pt x="42671" y="283463"/>
                </a:lnTo>
                <a:close/>
              </a:path>
              <a:path w="76200" h="360045">
                <a:moveTo>
                  <a:pt x="42671" y="350520"/>
                </a:moveTo>
                <a:lnTo>
                  <a:pt x="42671" y="296417"/>
                </a:lnTo>
                <a:lnTo>
                  <a:pt x="33527" y="296417"/>
                </a:lnTo>
                <a:lnTo>
                  <a:pt x="33527" y="350519"/>
                </a:lnTo>
                <a:lnTo>
                  <a:pt x="38100" y="359663"/>
                </a:lnTo>
                <a:lnTo>
                  <a:pt x="42671" y="350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6525" y="5664708"/>
            <a:ext cx="956310" cy="140970"/>
          </a:xfrm>
          <a:custGeom>
            <a:avLst/>
            <a:gdLst/>
            <a:ahLst/>
            <a:cxnLst/>
            <a:rect l="l" t="t" r="r" b="b"/>
            <a:pathLst>
              <a:path w="956310" h="140970">
                <a:moveTo>
                  <a:pt x="956310" y="70866"/>
                </a:moveTo>
                <a:lnTo>
                  <a:pt x="944879" y="24383"/>
                </a:lnTo>
                <a:lnTo>
                  <a:pt x="911351" y="0"/>
                </a:lnTo>
                <a:lnTo>
                  <a:pt x="909065" y="5334"/>
                </a:lnTo>
                <a:lnTo>
                  <a:pt x="917186" y="8905"/>
                </a:lnTo>
                <a:lnTo>
                  <a:pt x="924305" y="13906"/>
                </a:lnTo>
                <a:lnTo>
                  <a:pt x="942796" y="57983"/>
                </a:lnTo>
                <a:lnTo>
                  <a:pt x="943355" y="70104"/>
                </a:lnTo>
                <a:lnTo>
                  <a:pt x="943355" y="118585"/>
                </a:lnTo>
                <a:lnTo>
                  <a:pt x="944879" y="116586"/>
                </a:lnTo>
                <a:lnTo>
                  <a:pt x="949880" y="106441"/>
                </a:lnTo>
                <a:lnTo>
                  <a:pt x="953452" y="95440"/>
                </a:lnTo>
                <a:lnTo>
                  <a:pt x="955595" y="83581"/>
                </a:lnTo>
                <a:lnTo>
                  <a:pt x="956310" y="70866"/>
                </a:lnTo>
                <a:close/>
              </a:path>
              <a:path w="956310" h="140970">
                <a:moveTo>
                  <a:pt x="943355" y="118585"/>
                </a:moveTo>
                <a:lnTo>
                  <a:pt x="943355" y="70104"/>
                </a:lnTo>
                <a:lnTo>
                  <a:pt x="942796" y="82236"/>
                </a:lnTo>
                <a:lnTo>
                  <a:pt x="941165" y="93440"/>
                </a:lnTo>
                <a:lnTo>
                  <a:pt x="917507" y="132064"/>
                </a:lnTo>
                <a:lnTo>
                  <a:pt x="909066" y="135636"/>
                </a:lnTo>
                <a:lnTo>
                  <a:pt x="911351" y="140970"/>
                </a:lnTo>
                <a:lnTo>
                  <a:pt x="921627" y="137267"/>
                </a:lnTo>
                <a:lnTo>
                  <a:pt x="930687" y="131921"/>
                </a:lnTo>
                <a:lnTo>
                  <a:pt x="938462" y="125003"/>
                </a:lnTo>
                <a:lnTo>
                  <a:pt x="943355" y="118585"/>
                </a:lnTo>
                <a:close/>
              </a:path>
              <a:path w="956310" h="140970">
                <a:moveTo>
                  <a:pt x="47243" y="5334"/>
                </a:moveTo>
                <a:lnTo>
                  <a:pt x="44957" y="0"/>
                </a:lnTo>
                <a:lnTo>
                  <a:pt x="34790" y="3702"/>
                </a:lnTo>
                <a:lnTo>
                  <a:pt x="25907" y="9048"/>
                </a:lnTo>
                <a:lnTo>
                  <a:pt x="2857" y="45624"/>
                </a:lnTo>
                <a:lnTo>
                  <a:pt x="0" y="70866"/>
                </a:lnTo>
                <a:lnTo>
                  <a:pt x="714" y="83581"/>
                </a:lnTo>
                <a:lnTo>
                  <a:pt x="2857" y="95440"/>
                </a:lnTo>
                <a:lnTo>
                  <a:pt x="6429" y="106441"/>
                </a:lnTo>
                <a:lnTo>
                  <a:pt x="11429" y="116586"/>
                </a:lnTo>
                <a:lnTo>
                  <a:pt x="12953" y="118585"/>
                </a:lnTo>
                <a:lnTo>
                  <a:pt x="12953" y="70104"/>
                </a:lnTo>
                <a:lnTo>
                  <a:pt x="13513" y="57983"/>
                </a:lnTo>
                <a:lnTo>
                  <a:pt x="26027" y="20335"/>
                </a:lnTo>
                <a:lnTo>
                  <a:pt x="39123" y="8905"/>
                </a:lnTo>
                <a:lnTo>
                  <a:pt x="47243" y="5334"/>
                </a:lnTo>
                <a:close/>
              </a:path>
              <a:path w="956310" h="140970">
                <a:moveTo>
                  <a:pt x="46481" y="135636"/>
                </a:moveTo>
                <a:lnTo>
                  <a:pt x="17776" y="103643"/>
                </a:lnTo>
                <a:lnTo>
                  <a:pt x="12953" y="70104"/>
                </a:lnTo>
                <a:lnTo>
                  <a:pt x="12953" y="118585"/>
                </a:lnTo>
                <a:lnTo>
                  <a:pt x="17847" y="125003"/>
                </a:lnTo>
                <a:lnTo>
                  <a:pt x="25622" y="131921"/>
                </a:lnTo>
                <a:lnTo>
                  <a:pt x="34682" y="137267"/>
                </a:lnTo>
                <a:lnTo>
                  <a:pt x="44957" y="140970"/>
                </a:lnTo>
                <a:lnTo>
                  <a:pt x="46481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6489" y="5613145"/>
            <a:ext cx="1311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8925" algn="l"/>
              </a:tabLst>
            </a:pPr>
            <a:r>
              <a:rPr sz="1200" spc="215" dirty="0">
                <a:latin typeface="Cambria"/>
                <a:cs typeface="Cambria"/>
              </a:rPr>
              <a:t>≈	6000</a:t>
            </a:r>
            <a:r>
              <a:rPr sz="1200" spc="-10" dirty="0">
                <a:latin typeface="Cambria"/>
                <a:cs typeface="Cambria"/>
              </a:rPr>
              <a:t> </a:t>
            </a:r>
            <a:r>
              <a:rPr sz="1200" spc="-305" dirty="0">
                <a:latin typeface="Cambria"/>
                <a:cs typeface="Cambria"/>
              </a:rPr>
              <a:t>—</a:t>
            </a:r>
            <a:r>
              <a:rPr sz="1200" dirty="0">
                <a:latin typeface="Cambria"/>
                <a:cs typeface="Cambria"/>
              </a:rPr>
              <a:t> </a:t>
            </a:r>
            <a:r>
              <a:rPr sz="1200" spc="-5" dirty="0">
                <a:latin typeface="Cambria"/>
                <a:cs typeface="Cambria"/>
              </a:rPr>
              <a:t>615</a:t>
            </a:r>
            <a:r>
              <a:rPr sz="1200" dirty="0">
                <a:latin typeface="Cambria"/>
                <a:cs typeface="Cambria"/>
              </a:rPr>
              <a:t>0 </a:t>
            </a:r>
            <a:r>
              <a:rPr sz="1200" spc="-30" dirty="0">
                <a:latin typeface="Cambria"/>
                <a:cs typeface="Cambria"/>
              </a:rPr>
              <a:t> </a:t>
            </a:r>
            <a:r>
              <a:rPr sz="1275" spc="52" baseline="29411" dirty="0">
                <a:latin typeface="Cambria"/>
                <a:cs typeface="Cambria"/>
              </a:rPr>
              <a:t>2</a:t>
            </a:r>
            <a:endParaRPr sz="1275" baseline="29411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3" cstate="print"/>
          <a:srcRect t="81568"/>
          <a:stretch/>
        </p:blipFill>
        <p:spPr>
          <a:xfrm>
            <a:off x="1012825" y="5762625"/>
            <a:ext cx="8667750" cy="87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EBCF2-9F29-46DC-895E-6772E968A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309382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577" y="350312"/>
            <a:ext cx="876236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Como 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sistema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lineales, 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continuas de Riccati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utilizan 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aproximaciones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249" y="1421395"/>
            <a:ext cx="1044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.-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martriz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1779" y="1421395"/>
            <a:ext cx="24212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5443" y="2299218"/>
            <a:ext cx="9772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.-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0204" y="2299218"/>
            <a:ext cx="97599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3590" y="1954791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988" y="1466700"/>
            <a:ext cx="199988" cy="2002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8377" y="2323141"/>
            <a:ext cx="233362" cy="1999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8171" y="1304785"/>
            <a:ext cx="1331046" cy="5655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46222" y="2098325"/>
            <a:ext cx="1397203" cy="59948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0723" y="2923586"/>
            <a:ext cx="870966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  <a:tabLst>
                <a:tab pos="4379595" algn="l"/>
              </a:tabLst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Riccati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aproximar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desarrollo 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serie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Taylor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	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2721" y="3324605"/>
            <a:ext cx="832338" cy="2664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5962" y="4019063"/>
            <a:ext cx="3326063" cy="53255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645037" y="4051553"/>
            <a:ext cx="599440" cy="452755"/>
          </a:xfrm>
          <a:custGeom>
            <a:avLst/>
            <a:gdLst/>
            <a:ahLst/>
            <a:cxnLst/>
            <a:rect l="l" t="t" r="r" b="b"/>
            <a:pathLst>
              <a:path w="599439" h="452754">
                <a:moveTo>
                  <a:pt x="374142" y="113537"/>
                </a:moveTo>
                <a:lnTo>
                  <a:pt x="0" y="113537"/>
                </a:lnTo>
                <a:lnTo>
                  <a:pt x="0" y="339090"/>
                </a:lnTo>
                <a:lnTo>
                  <a:pt x="1524" y="339090"/>
                </a:lnTo>
                <a:lnTo>
                  <a:pt x="1524" y="116585"/>
                </a:lnTo>
                <a:lnTo>
                  <a:pt x="3047" y="115061"/>
                </a:lnTo>
                <a:lnTo>
                  <a:pt x="3047" y="116585"/>
                </a:lnTo>
                <a:lnTo>
                  <a:pt x="372618" y="116585"/>
                </a:lnTo>
                <a:lnTo>
                  <a:pt x="372618" y="115061"/>
                </a:lnTo>
                <a:lnTo>
                  <a:pt x="374142" y="113537"/>
                </a:lnTo>
                <a:close/>
              </a:path>
              <a:path w="599439" h="452754">
                <a:moveTo>
                  <a:pt x="3047" y="116585"/>
                </a:moveTo>
                <a:lnTo>
                  <a:pt x="3047" y="115061"/>
                </a:lnTo>
                <a:lnTo>
                  <a:pt x="1524" y="116585"/>
                </a:lnTo>
                <a:lnTo>
                  <a:pt x="3047" y="116585"/>
                </a:lnTo>
                <a:close/>
              </a:path>
              <a:path w="599439" h="452754">
                <a:moveTo>
                  <a:pt x="3047" y="336041"/>
                </a:moveTo>
                <a:lnTo>
                  <a:pt x="3047" y="116585"/>
                </a:lnTo>
                <a:lnTo>
                  <a:pt x="1524" y="116585"/>
                </a:lnTo>
                <a:lnTo>
                  <a:pt x="1524" y="336041"/>
                </a:lnTo>
                <a:lnTo>
                  <a:pt x="3047" y="336041"/>
                </a:lnTo>
                <a:close/>
              </a:path>
              <a:path w="599439" h="452754">
                <a:moveTo>
                  <a:pt x="375666" y="445769"/>
                </a:moveTo>
                <a:lnTo>
                  <a:pt x="375666" y="336041"/>
                </a:lnTo>
                <a:lnTo>
                  <a:pt x="1524" y="336041"/>
                </a:lnTo>
                <a:lnTo>
                  <a:pt x="3047" y="337566"/>
                </a:lnTo>
                <a:lnTo>
                  <a:pt x="3047" y="339090"/>
                </a:lnTo>
                <a:lnTo>
                  <a:pt x="372618" y="339089"/>
                </a:lnTo>
                <a:lnTo>
                  <a:pt x="372618" y="337565"/>
                </a:lnTo>
                <a:lnTo>
                  <a:pt x="374142" y="339089"/>
                </a:lnTo>
                <a:lnTo>
                  <a:pt x="374142" y="447293"/>
                </a:lnTo>
                <a:lnTo>
                  <a:pt x="375666" y="445769"/>
                </a:lnTo>
                <a:close/>
              </a:path>
              <a:path w="599439" h="452754">
                <a:moveTo>
                  <a:pt x="3047" y="339090"/>
                </a:moveTo>
                <a:lnTo>
                  <a:pt x="3047" y="337566"/>
                </a:lnTo>
                <a:lnTo>
                  <a:pt x="1524" y="336041"/>
                </a:lnTo>
                <a:lnTo>
                  <a:pt x="1524" y="339090"/>
                </a:lnTo>
                <a:lnTo>
                  <a:pt x="3047" y="339090"/>
                </a:lnTo>
                <a:close/>
              </a:path>
              <a:path w="599439" h="452754">
                <a:moveTo>
                  <a:pt x="598932" y="226313"/>
                </a:moveTo>
                <a:lnTo>
                  <a:pt x="372618" y="0"/>
                </a:lnTo>
                <a:lnTo>
                  <a:pt x="372618" y="113537"/>
                </a:lnTo>
                <a:lnTo>
                  <a:pt x="373380" y="113537"/>
                </a:lnTo>
                <a:lnTo>
                  <a:pt x="373380" y="5333"/>
                </a:lnTo>
                <a:lnTo>
                  <a:pt x="375666" y="3809"/>
                </a:lnTo>
                <a:lnTo>
                  <a:pt x="375666" y="7619"/>
                </a:lnTo>
                <a:lnTo>
                  <a:pt x="594741" y="226694"/>
                </a:lnTo>
                <a:lnTo>
                  <a:pt x="595884" y="225551"/>
                </a:lnTo>
                <a:lnTo>
                  <a:pt x="595884" y="229361"/>
                </a:lnTo>
                <a:lnTo>
                  <a:pt x="598932" y="226313"/>
                </a:lnTo>
                <a:close/>
              </a:path>
              <a:path w="599439" h="452754">
                <a:moveTo>
                  <a:pt x="374142" y="116585"/>
                </a:moveTo>
                <a:lnTo>
                  <a:pt x="374142" y="113537"/>
                </a:lnTo>
                <a:lnTo>
                  <a:pt x="372618" y="115061"/>
                </a:lnTo>
                <a:lnTo>
                  <a:pt x="372618" y="116585"/>
                </a:lnTo>
                <a:lnTo>
                  <a:pt x="374142" y="116585"/>
                </a:lnTo>
                <a:close/>
              </a:path>
              <a:path w="599439" h="452754">
                <a:moveTo>
                  <a:pt x="374142" y="339089"/>
                </a:moveTo>
                <a:lnTo>
                  <a:pt x="372618" y="337565"/>
                </a:lnTo>
                <a:lnTo>
                  <a:pt x="372618" y="339089"/>
                </a:lnTo>
                <a:lnTo>
                  <a:pt x="374142" y="339089"/>
                </a:lnTo>
                <a:close/>
              </a:path>
              <a:path w="599439" h="452754">
                <a:moveTo>
                  <a:pt x="374142" y="447293"/>
                </a:moveTo>
                <a:lnTo>
                  <a:pt x="374142" y="339089"/>
                </a:lnTo>
                <a:lnTo>
                  <a:pt x="372618" y="339089"/>
                </a:lnTo>
                <a:lnTo>
                  <a:pt x="372618" y="452628"/>
                </a:lnTo>
                <a:lnTo>
                  <a:pt x="373380" y="451866"/>
                </a:lnTo>
                <a:lnTo>
                  <a:pt x="373380" y="448055"/>
                </a:lnTo>
                <a:lnTo>
                  <a:pt x="374142" y="447293"/>
                </a:lnTo>
                <a:close/>
              </a:path>
              <a:path w="599439" h="452754">
                <a:moveTo>
                  <a:pt x="375666" y="7619"/>
                </a:moveTo>
                <a:lnTo>
                  <a:pt x="375666" y="3809"/>
                </a:lnTo>
                <a:lnTo>
                  <a:pt x="373380" y="5333"/>
                </a:lnTo>
                <a:lnTo>
                  <a:pt x="375666" y="7619"/>
                </a:lnTo>
                <a:close/>
              </a:path>
              <a:path w="599439" h="452754">
                <a:moveTo>
                  <a:pt x="375666" y="116585"/>
                </a:moveTo>
                <a:lnTo>
                  <a:pt x="375666" y="7619"/>
                </a:lnTo>
                <a:lnTo>
                  <a:pt x="373380" y="5333"/>
                </a:lnTo>
                <a:lnTo>
                  <a:pt x="373380" y="113537"/>
                </a:lnTo>
                <a:lnTo>
                  <a:pt x="374142" y="113537"/>
                </a:lnTo>
                <a:lnTo>
                  <a:pt x="374142" y="116585"/>
                </a:lnTo>
                <a:lnTo>
                  <a:pt x="375666" y="116585"/>
                </a:lnTo>
                <a:close/>
              </a:path>
              <a:path w="599439" h="452754">
                <a:moveTo>
                  <a:pt x="595884" y="229361"/>
                </a:moveTo>
                <a:lnTo>
                  <a:pt x="595884" y="227837"/>
                </a:lnTo>
                <a:lnTo>
                  <a:pt x="594741" y="226694"/>
                </a:lnTo>
                <a:lnTo>
                  <a:pt x="373380" y="448055"/>
                </a:lnTo>
                <a:lnTo>
                  <a:pt x="375666" y="448817"/>
                </a:lnTo>
                <a:lnTo>
                  <a:pt x="375666" y="449579"/>
                </a:lnTo>
                <a:lnTo>
                  <a:pt x="595884" y="229361"/>
                </a:lnTo>
                <a:close/>
              </a:path>
              <a:path w="599439" h="452754">
                <a:moveTo>
                  <a:pt x="375666" y="449579"/>
                </a:moveTo>
                <a:lnTo>
                  <a:pt x="375666" y="448817"/>
                </a:lnTo>
                <a:lnTo>
                  <a:pt x="373380" y="448055"/>
                </a:lnTo>
                <a:lnTo>
                  <a:pt x="373380" y="451866"/>
                </a:lnTo>
                <a:lnTo>
                  <a:pt x="375666" y="449579"/>
                </a:lnTo>
                <a:close/>
              </a:path>
              <a:path w="599439" h="452754">
                <a:moveTo>
                  <a:pt x="595884" y="227837"/>
                </a:moveTo>
                <a:lnTo>
                  <a:pt x="595884" y="225551"/>
                </a:lnTo>
                <a:lnTo>
                  <a:pt x="594741" y="226694"/>
                </a:lnTo>
                <a:lnTo>
                  <a:pt x="595884" y="227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04314" y="4168342"/>
            <a:ext cx="1297460" cy="2667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134233" y="4658360"/>
            <a:ext cx="5892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58855" y="4721131"/>
            <a:ext cx="200059" cy="2331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366387" y="4605324"/>
            <a:ext cx="2325370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145">
              <a:lnSpc>
                <a:spcPct val="1403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 el tiempo de muestreo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identidad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38479" y="5074670"/>
            <a:ext cx="166370" cy="19966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94719" y="5567742"/>
            <a:ext cx="86963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Esta aproximación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 únicamente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cálculo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ganancias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Kalman,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propagación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79715"/>
          <a:stretch/>
        </p:blipFill>
        <p:spPr>
          <a:xfrm>
            <a:off x="850900" y="5838825"/>
            <a:ext cx="8782050" cy="94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6CDFB-7B92-483A-AFBE-E488AE69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23825"/>
            <a:ext cx="7772400" cy="58404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7213"/>
          <a:stretch/>
        </p:blipFill>
        <p:spPr>
          <a:xfrm>
            <a:off x="840049" y="5991225"/>
            <a:ext cx="8750300" cy="708025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D68A4444-7618-4AB2-8D5C-662F679B1F8E}"/>
              </a:ext>
            </a:extLst>
          </p:cNvPr>
          <p:cNvPicPr/>
          <p:nvPr/>
        </p:nvPicPr>
        <p:blipFill rotWithShape="1">
          <a:blip r:embed="rId2" cstate="print"/>
          <a:srcRect t="-1006" b="83116"/>
          <a:stretch/>
        </p:blipFill>
        <p:spPr>
          <a:xfrm>
            <a:off x="840049" y="276225"/>
            <a:ext cx="8750300" cy="99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8F0F1F-6684-4C1C-A727-F159CE0F3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038225"/>
            <a:ext cx="722671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4912"/>
          <a:stretch/>
        </p:blipFill>
        <p:spPr>
          <a:xfrm>
            <a:off x="927100" y="6296025"/>
            <a:ext cx="8274050" cy="70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C9DBE-4FFA-43DC-A951-3AF554FC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6" y="123825"/>
            <a:ext cx="900471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96645"/>
          <a:stretch/>
        </p:blipFill>
        <p:spPr>
          <a:xfrm>
            <a:off x="1079500" y="7068409"/>
            <a:ext cx="8420100" cy="193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1B66F3-0CCB-49A1-96C9-A17148BD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15" y="3400425"/>
            <a:ext cx="5313585" cy="352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F3A3A-1167-432D-97CF-5072C3B57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14" y="0"/>
            <a:ext cx="4813300" cy="3609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B5D5A-1BA6-43C9-B5D1-C920CD62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57" y="3375287"/>
            <a:ext cx="4685813" cy="35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A01A7-1E62-4D02-A51A-358D763BB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458" y="-99416"/>
            <a:ext cx="5521697" cy="366798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552450"/>
            <a:ext cx="8978900" cy="647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356BE-9A5C-498A-8C31-4E4CEBB0545C}"/>
              </a:ext>
            </a:extLst>
          </p:cNvPr>
          <p:cNvSpPr/>
          <p:nvPr/>
        </p:nvSpPr>
        <p:spPr>
          <a:xfrm>
            <a:off x="774700" y="3248025"/>
            <a:ext cx="60198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412BE-C87F-4077-B708-912D1B52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3154363"/>
            <a:ext cx="5715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577850"/>
            <a:ext cx="8909050" cy="648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A65EC-D24D-4E7A-98F3-60C106442C78}"/>
              </a:ext>
            </a:extLst>
          </p:cNvPr>
          <p:cNvSpPr/>
          <p:nvPr/>
        </p:nvSpPr>
        <p:spPr>
          <a:xfrm>
            <a:off x="1917700" y="2638425"/>
            <a:ext cx="68580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F0F91-8B45-47C8-B2ED-BF50CBF7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39" y="250507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7" b="92341"/>
          <a:stretch/>
        </p:blipFill>
        <p:spPr>
          <a:xfrm>
            <a:off x="965200" y="558800"/>
            <a:ext cx="7105650" cy="327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D30AB-A768-4FB8-8E82-02BDD92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806630"/>
            <a:ext cx="8244417" cy="6183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96900"/>
            <a:ext cx="8210550" cy="5441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2B9C59-6E57-414F-B957-AD6AAF0C6BE1}"/>
              </a:ext>
            </a:extLst>
          </p:cNvPr>
          <p:cNvSpPr/>
          <p:nvPr/>
        </p:nvSpPr>
        <p:spPr>
          <a:xfrm>
            <a:off x="2146300" y="1038225"/>
            <a:ext cx="64008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37F2F-E2A3-4412-A75F-D07C42C9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425" y="778669"/>
            <a:ext cx="5670549" cy="42529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539750"/>
            <a:ext cx="7112000" cy="4946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83462-90F5-41D5-8A49-7654ED294CC0}"/>
              </a:ext>
            </a:extLst>
          </p:cNvPr>
          <p:cNvSpPr/>
          <p:nvPr/>
        </p:nvSpPr>
        <p:spPr>
          <a:xfrm>
            <a:off x="1841500" y="885825"/>
            <a:ext cx="70104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1CEA1-4FB3-4822-9432-02F53981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733425"/>
            <a:ext cx="58928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7586"/>
          <a:stretch/>
        </p:blipFill>
        <p:spPr>
          <a:xfrm>
            <a:off x="939800" y="539750"/>
            <a:ext cx="7397750" cy="57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B8205-0727-4647-8116-D026E4B5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0" y="832633"/>
            <a:ext cx="8224859" cy="6168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14350"/>
            <a:ext cx="8902700" cy="57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EA8B8-9FEB-4844-BA9C-BB8146381F7D}"/>
                  </a:ext>
                </a:extLst>
              </p:cNvPr>
              <p:cNvSpPr txBox="1"/>
              <p:nvPr/>
            </p:nvSpPr>
            <p:spPr>
              <a:xfrm>
                <a:off x="4737100" y="3933825"/>
                <a:ext cx="1712072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EA8B8-9FEB-4844-BA9C-BB8146381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00" y="3933825"/>
                <a:ext cx="1712072" cy="288092"/>
              </a:xfrm>
              <a:prstGeom prst="rect">
                <a:avLst/>
              </a:prstGeom>
              <a:blipFill>
                <a:blip r:embed="rId3"/>
                <a:stretch>
                  <a:fillRect l="-2491" t="-2083" r="-1068" b="-27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51F73-B2D2-43D4-A63F-FCC04C31F0C1}"/>
                  </a:ext>
                </a:extLst>
              </p:cNvPr>
              <p:cNvSpPr txBox="1"/>
              <p:nvPr/>
            </p:nvSpPr>
            <p:spPr>
              <a:xfrm>
                <a:off x="4724722" y="4619625"/>
                <a:ext cx="1422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51F73-B2D2-43D4-A63F-FCC04C31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22" y="4619625"/>
                <a:ext cx="1422825" cy="276999"/>
              </a:xfrm>
              <a:prstGeom prst="rect">
                <a:avLst/>
              </a:prstGeom>
              <a:blipFill>
                <a:blip r:embed="rId4"/>
                <a:stretch>
                  <a:fillRect r="-171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539C5-0202-473C-8253-5E9ACCE1969C}"/>
                  </a:ext>
                </a:extLst>
              </p:cNvPr>
              <p:cNvSpPr txBox="1"/>
              <p:nvPr/>
            </p:nvSpPr>
            <p:spPr>
              <a:xfrm>
                <a:off x="4249046" y="4299684"/>
                <a:ext cx="2461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539C5-0202-473C-8253-5E9ACCE19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046" y="4299684"/>
                <a:ext cx="2461956" cy="276999"/>
              </a:xfrm>
              <a:prstGeom prst="rect">
                <a:avLst/>
              </a:prstGeom>
              <a:blipFill>
                <a:blip r:embed="rId5"/>
                <a:stretch>
                  <a:fillRect l="-1733" t="-4348" r="-74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95492"/>
          <a:stretch/>
        </p:blipFill>
        <p:spPr>
          <a:xfrm>
            <a:off x="850900" y="258140"/>
            <a:ext cx="8699500" cy="27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B117-CF37-4972-A4B3-E15D519E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958" y="3707460"/>
            <a:ext cx="5075259" cy="3806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CEE5B-28DC-4FD7-8086-CFF00101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8" y="3781425"/>
            <a:ext cx="4949142" cy="371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84666-29AD-4152-BBBA-61F39BF93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747" y="303991"/>
            <a:ext cx="5313585" cy="3529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FB312-AD56-4D1A-9439-60C273535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41" y="275926"/>
            <a:ext cx="5521697" cy="36679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50" y="539750"/>
            <a:ext cx="8540750" cy="396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16497-15F6-412C-A62A-388F65B0D151}"/>
                  </a:ext>
                </a:extLst>
              </p:cNvPr>
              <p:cNvSpPr txBox="1"/>
              <p:nvPr/>
            </p:nvSpPr>
            <p:spPr>
              <a:xfrm>
                <a:off x="2908300" y="3705225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16497-15F6-412C-A62A-388F65B0D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00" y="3705225"/>
                <a:ext cx="875176" cy="510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D4830-6D61-4D11-BCA2-3A5AA4AC05C8}"/>
                  </a:ext>
                </a:extLst>
              </p:cNvPr>
              <p:cNvSpPr txBox="1"/>
              <p:nvPr/>
            </p:nvSpPr>
            <p:spPr>
              <a:xfrm>
                <a:off x="5956300" y="3175670"/>
                <a:ext cx="840551" cy="613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44000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D4830-6D61-4D11-BCA2-3A5AA4AC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00" y="3175670"/>
                <a:ext cx="840551" cy="613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03B27D-9997-4CEC-BFDA-0771950504B5}"/>
                  </a:ext>
                </a:extLst>
              </p:cNvPr>
              <p:cNvSpPr txBox="1"/>
              <p:nvPr/>
            </p:nvSpPr>
            <p:spPr>
              <a:xfrm>
                <a:off x="5947237" y="3982069"/>
                <a:ext cx="634148" cy="613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03B27D-9997-4CEC-BFDA-077195050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37" y="3982069"/>
                <a:ext cx="634148" cy="613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571500"/>
            <a:ext cx="6800850" cy="541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D8A867-4BA0-4E85-B5C7-0D2E2C8929DA}"/>
                  </a:ext>
                </a:extLst>
              </p:cNvPr>
              <p:cNvSpPr txBox="1"/>
              <p:nvPr/>
            </p:nvSpPr>
            <p:spPr>
              <a:xfrm>
                <a:off x="3975100" y="24860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D8A867-4BA0-4E85-B5C7-0D2E2C892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00" y="24860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8C8C79-D5B5-4A7B-B8C0-6C809BDF8B74}"/>
                  </a:ext>
                </a:extLst>
              </p:cNvPr>
              <p:cNvSpPr txBox="1"/>
              <p:nvPr/>
            </p:nvSpPr>
            <p:spPr>
              <a:xfrm>
                <a:off x="4965700" y="2437422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8C8C79-D5B5-4A7B-B8C0-6C809BDF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0" y="2437422"/>
                <a:ext cx="875176" cy="510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6C366-9988-48FF-878C-51D978AA233E}"/>
                  </a:ext>
                </a:extLst>
              </p:cNvPr>
              <p:cNvSpPr txBox="1"/>
              <p:nvPr/>
            </p:nvSpPr>
            <p:spPr>
              <a:xfrm>
                <a:off x="6320361" y="2421011"/>
                <a:ext cx="1307666" cy="45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6C366-9988-48FF-878C-51D978AA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361" y="2421011"/>
                <a:ext cx="1307666" cy="453779"/>
              </a:xfrm>
              <a:prstGeom prst="rect">
                <a:avLst/>
              </a:prstGeom>
              <a:blipFill>
                <a:blip r:embed="rId5"/>
                <a:stretch>
                  <a:fillRect l="-5140" r="-2336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A062D-AF5B-4DF7-AD3C-BC7EB754E9FB}"/>
                  </a:ext>
                </a:extLst>
              </p:cNvPr>
              <p:cNvSpPr txBox="1"/>
              <p:nvPr/>
            </p:nvSpPr>
            <p:spPr>
              <a:xfrm>
                <a:off x="3064309" y="3554535"/>
                <a:ext cx="1307666" cy="45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A062D-AF5B-4DF7-AD3C-BC7EB754E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9" y="3554535"/>
                <a:ext cx="1307666" cy="453779"/>
              </a:xfrm>
              <a:prstGeom prst="rect">
                <a:avLst/>
              </a:prstGeom>
              <a:blipFill>
                <a:blip r:embed="rId6"/>
                <a:stretch>
                  <a:fillRect l="-5140" r="-2336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EE4AFA-08B9-47C8-A591-9E96451D0469}"/>
                  </a:ext>
                </a:extLst>
              </p:cNvPr>
              <p:cNvSpPr txBox="1"/>
              <p:nvPr/>
            </p:nvSpPr>
            <p:spPr>
              <a:xfrm>
                <a:off x="4263673" y="5467516"/>
                <a:ext cx="1489254" cy="465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EE4AFA-08B9-47C8-A591-9E96451D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73" y="5467516"/>
                <a:ext cx="1489254" cy="465705"/>
              </a:xfrm>
              <a:prstGeom prst="rect">
                <a:avLst/>
              </a:prstGeom>
              <a:blipFill>
                <a:blip r:embed="rId7"/>
                <a:stretch>
                  <a:fillRect l="-4082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565150"/>
            <a:ext cx="8229600" cy="2940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E4D99-07D3-4BB5-ADEE-8E94606FFE22}"/>
                  </a:ext>
                </a:extLst>
              </p:cNvPr>
              <p:cNvSpPr txBox="1"/>
              <p:nvPr/>
            </p:nvSpPr>
            <p:spPr>
              <a:xfrm>
                <a:off x="1993900" y="1779913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E4D99-07D3-4BB5-ADEE-8E94606FF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00" y="1779913"/>
                <a:ext cx="875176" cy="510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0251CB-1DE2-49CD-A8F7-8835EC76E59C}"/>
                  </a:ext>
                </a:extLst>
              </p:cNvPr>
              <p:cNvSpPr txBox="1"/>
              <p:nvPr/>
            </p:nvSpPr>
            <p:spPr>
              <a:xfrm>
                <a:off x="3007730" y="1783168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0251CB-1DE2-49CD-A8F7-8835EC76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30" y="1783168"/>
                <a:ext cx="875176" cy="510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F1F56F-12F7-4E67-B769-DD8CEBB4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760" y="1647825"/>
            <a:ext cx="217255" cy="7121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643B52-9D5B-4001-B00D-5706BCACA3B5}"/>
              </a:ext>
            </a:extLst>
          </p:cNvPr>
          <p:cNvSpPr/>
          <p:nvPr/>
        </p:nvSpPr>
        <p:spPr>
          <a:xfrm>
            <a:off x="5803900" y="1647825"/>
            <a:ext cx="304800" cy="71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E4DD5-B1FB-4978-8331-974FF53AB93F}"/>
                  </a:ext>
                </a:extLst>
              </p:cNvPr>
              <p:cNvSpPr txBox="1"/>
              <p:nvPr/>
            </p:nvSpPr>
            <p:spPr>
              <a:xfrm>
                <a:off x="1993900" y="2947080"/>
                <a:ext cx="875176" cy="51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E4DD5-B1FB-4978-8331-974FF53A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00" y="2947080"/>
                <a:ext cx="875176" cy="510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41245FA-AD5B-4302-A3D1-77E88A19BE41}"/>
              </a:ext>
            </a:extLst>
          </p:cNvPr>
          <p:cNvSpPr/>
          <p:nvPr/>
        </p:nvSpPr>
        <p:spPr>
          <a:xfrm>
            <a:off x="4435032" y="2790825"/>
            <a:ext cx="3389294" cy="70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B5091B-EAA0-4484-AAA6-0DBFE9DED8E9}"/>
                  </a:ext>
                </a:extLst>
              </p:cNvPr>
              <p:cNvSpPr txBox="1"/>
              <p:nvPr/>
            </p:nvSpPr>
            <p:spPr>
              <a:xfrm>
                <a:off x="3066164" y="2889628"/>
                <a:ext cx="2737736" cy="567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B5091B-EAA0-4484-AAA6-0DBFE9DED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64" y="2889628"/>
                <a:ext cx="2737736" cy="567976"/>
              </a:xfrm>
              <a:prstGeom prst="rect">
                <a:avLst/>
              </a:prstGeom>
              <a:blipFill>
                <a:blip r:embed="rId7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E834237-F881-42F8-B45E-E8CF86E55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288" y="2698750"/>
            <a:ext cx="3788687" cy="864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8EBB1-0AB6-4E95-BBDA-95BB70B4BECC}"/>
                  </a:ext>
                </a:extLst>
              </p:cNvPr>
              <p:cNvSpPr txBox="1"/>
              <p:nvPr/>
            </p:nvSpPr>
            <p:spPr>
              <a:xfrm>
                <a:off x="4435032" y="1705461"/>
                <a:ext cx="2737736" cy="567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8EBB1-0AB6-4E95-BBDA-95BB70B4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32" y="1705461"/>
                <a:ext cx="2737736" cy="5679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CADE7-8232-44DE-9F5F-B0E376EE642A}"/>
                  </a:ext>
                </a:extLst>
              </p:cNvPr>
              <p:cNvSpPr txBox="1"/>
              <p:nvPr/>
            </p:nvSpPr>
            <p:spPr>
              <a:xfrm>
                <a:off x="6608207" y="2829166"/>
                <a:ext cx="2737737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CADE7-8232-44DE-9F5F-B0E376EE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07" y="2829166"/>
                <a:ext cx="2737737" cy="602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65150"/>
            <a:ext cx="7277100" cy="4832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D2E1A3-A7E6-43C7-BA39-25B0D848A14E}"/>
                  </a:ext>
                </a:extLst>
              </p:cNvPr>
              <p:cNvSpPr txBox="1"/>
              <p:nvPr/>
            </p:nvSpPr>
            <p:spPr>
              <a:xfrm>
                <a:off x="2755900" y="2638425"/>
                <a:ext cx="1489254" cy="465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D2E1A3-A7E6-43C7-BA39-25B0D848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900" y="2638425"/>
                <a:ext cx="1489254" cy="465705"/>
              </a:xfrm>
              <a:prstGeom prst="rect">
                <a:avLst/>
              </a:prstGeom>
              <a:blipFill>
                <a:blip r:embed="rId3"/>
                <a:stretch>
                  <a:fillRect l="-4098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DC10A-FEE6-406E-8A46-DE0ABAF834F2}"/>
                  </a:ext>
                </a:extLst>
              </p:cNvPr>
              <p:cNvSpPr txBox="1"/>
              <p:nvPr/>
            </p:nvSpPr>
            <p:spPr>
              <a:xfrm>
                <a:off x="4929253" y="2638425"/>
                <a:ext cx="1543949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DC10A-FEE6-406E-8A46-DE0ABAF8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53" y="2638425"/>
                <a:ext cx="1543949" cy="503664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7D030-4A69-4807-A319-F70A61567168}"/>
                  </a:ext>
                </a:extLst>
              </p:cNvPr>
              <p:cNvSpPr txBox="1"/>
              <p:nvPr/>
            </p:nvSpPr>
            <p:spPr>
              <a:xfrm>
                <a:off x="2980322" y="4434805"/>
                <a:ext cx="3897862" cy="1024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7D030-4A69-4807-A319-F70A61567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322" y="4434805"/>
                <a:ext cx="3897862" cy="1024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565150"/>
            <a:ext cx="8851900" cy="580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5C56E6-C864-40EF-A83B-A2DBB755676E}"/>
                  </a:ext>
                </a:extLst>
              </p:cNvPr>
              <p:cNvSpPr txBox="1"/>
              <p:nvPr/>
            </p:nvSpPr>
            <p:spPr>
              <a:xfrm>
                <a:off x="2146300" y="2954972"/>
                <a:ext cx="3897862" cy="1024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5C56E6-C864-40EF-A83B-A2DBB7556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2954972"/>
                <a:ext cx="3897862" cy="1024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ED81D1-FFC4-4014-A1F5-81EFEEC4B080}"/>
                  </a:ext>
                </a:extLst>
              </p:cNvPr>
              <p:cNvSpPr txBox="1"/>
              <p:nvPr/>
            </p:nvSpPr>
            <p:spPr>
              <a:xfrm>
                <a:off x="6653914" y="3214626"/>
                <a:ext cx="2426433" cy="504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ED81D1-FFC4-4014-A1F5-81EFEEC4B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914" y="3214626"/>
                <a:ext cx="2426433" cy="50494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C046A-0E11-429F-83C7-B57CA9E101FC}"/>
                  </a:ext>
                </a:extLst>
              </p:cNvPr>
              <p:cNvSpPr txBox="1"/>
              <p:nvPr/>
            </p:nvSpPr>
            <p:spPr>
              <a:xfrm>
                <a:off x="2070100" y="5344794"/>
                <a:ext cx="7518660" cy="1031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4C046A-0E11-429F-83C7-B57CA9E1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5344794"/>
                <a:ext cx="7518660" cy="1031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577" y="494792"/>
            <a:ext cx="1040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(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Listado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3444" marR="5080">
              <a:lnSpc>
                <a:spcPct val="150000"/>
              </a:lnSpc>
              <a:spcBef>
                <a:spcPts val="100"/>
              </a:spcBef>
            </a:pPr>
            <a:r>
              <a:rPr spc="-10" dirty="0"/>
              <a:t>Filtro </a:t>
            </a:r>
            <a:r>
              <a:rPr dirty="0"/>
              <a:t>de</a:t>
            </a:r>
            <a:r>
              <a:rPr spc="10" dirty="0"/>
              <a:t> </a:t>
            </a:r>
            <a:r>
              <a:rPr spc="-5" dirty="0"/>
              <a:t>Kalman Extendido</a:t>
            </a:r>
            <a:r>
              <a:rPr spc="20" dirty="0"/>
              <a:t> </a:t>
            </a:r>
            <a:r>
              <a:rPr spc="-10" dirty="0"/>
              <a:t>para</a:t>
            </a:r>
            <a:r>
              <a:rPr dirty="0"/>
              <a:t> </a:t>
            </a:r>
            <a:r>
              <a:rPr spc="-5" dirty="0"/>
              <a:t>el</a:t>
            </a:r>
            <a:r>
              <a:rPr dirty="0"/>
              <a:t> </a:t>
            </a:r>
            <a:r>
              <a:rPr spc="-5" dirty="0"/>
              <a:t>problema</a:t>
            </a:r>
            <a:r>
              <a:rPr spc="5" dirty="0"/>
              <a:t> </a:t>
            </a:r>
            <a:r>
              <a:rPr dirty="0"/>
              <a:t>de</a:t>
            </a:r>
            <a:r>
              <a:rPr spc="10" dirty="0"/>
              <a:t> </a:t>
            </a:r>
            <a:r>
              <a:rPr spc="-5" dirty="0"/>
              <a:t>caída</a:t>
            </a:r>
            <a:r>
              <a:rPr dirty="0"/>
              <a:t> </a:t>
            </a:r>
            <a:r>
              <a:rPr spc="-5" dirty="0"/>
              <a:t>libre</a:t>
            </a:r>
            <a:r>
              <a:rPr dirty="0"/>
              <a:t> </a:t>
            </a:r>
            <a:r>
              <a:rPr spc="-5" dirty="0"/>
              <a:t>tomando</a:t>
            </a:r>
            <a:r>
              <a:rPr spc="10" dirty="0"/>
              <a:t> </a:t>
            </a:r>
            <a:r>
              <a:rPr dirty="0"/>
              <a:t>más</a:t>
            </a:r>
            <a:r>
              <a:rPr spc="-15" dirty="0"/>
              <a:t> </a:t>
            </a:r>
            <a:r>
              <a:rPr dirty="0"/>
              <a:t>de </a:t>
            </a:r>
            <a:r>
              <a:rPr spc="-395" dirty="0"/>
              <a:t> </a:t>
            </a:r>
            <a:r>
              <a:rPr spc="-5" dirty="0"/>
              <a:t>dos</a:t>
            </a:r>
            <a:r>
              <a:rPr dirty="0"/>
              <a:t> </a:t>
            </a:r>
            <a:r>
              <a:rPr spc="-5" dirty="0"/>
              <a:t>términos</a:t>
            </a:r>
            <a:r>
              <a:rPr dirty="0"/>
              <a:t> </a:t>
            </a:r>
            <a:r>
              <a:rPr spc="-5" dirty="0"/>
              <a:t>en</a:t>
            </a:r>
            <a:r>
              <a:rPr spc="20" dirty="0"/>
              <a:t> </a:t>
            </a:r>
            <a:r>
              <a:rPr dirty="0"/>
              <a:t>la </a:t>
            </a:r>
            <a:r>
              <a:rPr spc="-10" dirty="0"/>
              <a:t>aproximación</a:t>
            </a:r>
            <a:r>
              <a:rPr spc="-5" dirty="0"/>
              <a:t> </a:t>
            </a:r>
            <a:r>
              <a:rPr dirty="0"/>
              <a:t>de</a:t>
            </a:r>
            <a:r>
              <a:rPr spc="10" dirty="0"/>
              <a:t> </a:t>
            </a:r>
            <a:r>
              <a:rPr dirty="0"/>
              <a:t>la</a:t>
            </a:r>
            <a:r>
              <a:rPr spc="5" dirty="0"/>
              <a:t> </a:t>
            </a:r>
            <a:r>
              <a:rPr spc="-5" dirty="0"/>
              <a:t>matriz fundamental.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5459" y="1713229"/>
            <a:ext cx="9194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ITERM=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SIGNOISE=25.;  X=200000.;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XD=‐6000.;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BETA=500.;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XH=200025.;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XDH=‐6150.; </a:t>
            </a:r>
            <a:r>
              <a:rPr sz="1200" dirty="0">
                <a:latin typeface="Calibri"/>
                <a:cs typeface="Calibri"/>
              </a:rPr>
              <a:t> ORDER=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TS=.1;</a:t>
            </a:r>
            <a:endParaRPr sz="1200">
              <a:latin typeface="Calibri"/>
              <a:cs typeface="Calibri"/>
            </a:endParaRPr>
          </a:p>
          <a:p>
            <a:pPr marL="12700" marR="38544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TF=30.; </a:t>
            </a:r>
            <a:r>
              <a:rPr sz="1200" dirty="0">
                <a:latin typeface="Calibri"/>
                <a:cs typeface="Calibri"/>
              </a:rPr>
              <a:t> PHIS=</a:t>
            </a:r>
            <a:r>
              <a:rPr sz="1200" spc="229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.;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5459" y="3907790"/>
            <a:ext cx="506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5459" y="4273550"/>
            <a:ext cx="2255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PHI=zeros(ORDER,ORDER);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P=[SIGNOISE*SIGNOISE </a:t>
            </a:r>
            <a:r>
              <a:rPr sz="1200" dirty="0">
                <a:latin typeface="Calibri"/>
                <a:cs typeface="Calibri"/>
              </a:rPr>
              <a:t>0;0 </a:t>
            </a:r>
            <a:r>
              <a:rPr sz="1200" spc="-5" dirty="0">
                <a:latin typeface="Calibri"/>
                <a:cs typeface="Calibri"/>
              </a:rPr>
              <a:t>20000.];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IDNP=eye(ORDER);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Q=zeros(ORDER,ORDER);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5459" y="5005070"/>
            <a:ext cx="802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01040" algn="l"/>
              </a:tabLst>
            </a:pPr>
            <a:r>
              <a:rPr sz="1200" dirty="0">
                <a:latin typeface="Calibri"/>
                <a:cs typeface="Calibri"/>
              </a:rPr>
              <a:t>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=[	</a:t>
            </a:r>
            <a:r>
              <a:rPr sz="1200" spc="-5" dirty="0">
                <a:latin typeface="Calibri"/>
                <a:cs typeface="Calibri"/>
              </a:rPr>
              <a:t>];  </a:t>
            </a:r>
            <a:r>
              <a:rPr sz="1200" spc="-15" dirty="0">
                <a:latin typeface="Calibri"/>
                <a:cs typeface="Calibri"/>
              </a:rPr>
              <a:t>HT=HMAT';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RMAT=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44273" y="5370829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18779" y="5866638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2065" y="1796033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8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4"/>
                </a:lnTo>
                <a:lnTo>
                  <a:pt x="64007" y="33528"/>
                </a:lnTo>
                <a:lnTo>
                  <a:pt x="76200" y="33528"/>
                </a:lnTo>
                <a:close/>
              </a:path>
              <a:path w="1008380" h="76200">
                <a:moveTo>
                  <a:pt x="1008126" y="42672"/>
                </a:moveTo>
                <a:lnTo>
                  <a:pt x="1008126" y="33528"/>
                </a:lnTo>
                <a:lnTo>
                  <a:pt x="64007" y="33528"/>
                </a:lnTo>
                <a:lnTo>
                  <a:pt x="64007" y="42672"/>
                </a:lnTo>
                <a:lnTo>
                  <a:pt x="1008126" y="42672"/>
                </a:lnTo>
                <a:close/>
              </a:path>
              <a:path w="100838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30785" y="1721916"/>
            <a:ext cx="5156835" cy="35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9095">
              <a:lnSpc>
                <a:spcPct val="1095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Controla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 número</a:t>
            </a:r>
            <a:r>
              <a:rPr sz="1000" dirty="0">
                <a:latin typeface="Calibri"/>
                <a:cs typeface="Calibri"/>
              </a:rPr>
              <a:t> de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términos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que </a:t>
            </a:r>
            <a:r>
              <a:rPr sz="1000" spc="-5" dirty="0">
                <a:latin typeface="Calibri"/>
                <a:cs typeface="Calibri"/>
              </a:rPr>
              <a:t>se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toman en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 aproximación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 matriz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fundamental.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desviación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típica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18473" y="1963673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765"/>
                </a:lnTo>
                <a:lnTo>
                  <a:pt x="76200" y="32765"/>
                </a:lnTo>
                <a:close/>
              </a:path>
              <a:path w="432435" h="76200">
                <a:moveTo>
                  <a:pt x="432053" y="42671"/>
                </a:moveTo>
                <a:lnTo>
                  <a:pt x="432053" y="32765"/>
                </a:lnTo>
                <a:lnTo>
                  <a:pt x="63245" y="32765"/>
                </a:lnTo>
                <a:lnTo>
                  <a:pt x="63245" y="42671"/>
                </a:lnTo>
                <a:lnTo>
                  <a:pt x="432053" y="42671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1689" y="2153411"/>
            <a:ext cx="185420" cy="294640"/>
          </a:xfrm>
          <a:custGeom>
            <a:avLst/>
            <a:gdLst/>
            <a:ahLst/>
            <a:cxnLst/>
            <a:rect l="l" t="t" r="r" b="b"/>
            <a:pathLst>
              <a:path w="185419" h="294639">
                <a:moveTo>
                  <a:pt x="88392" y="137922"/>
                </a:moveTo>
                <a:lnTo>
                  <a:pt x="88392" y="10667"/>
                </a:lnTo>
                <a:lnTo>
                  <a:pt x="47210" y="2133"/>
                </a:lnTo>
                <a:lnTo>
                  <a:pt x="9144" y="0"/>
                </a:lnTo>
                <a:lnTo>
                  <a:pt x="0" y="0"/>
                </a:lnTo>
                <a:lnTo>
                  <a:pt x="0" y="9906"/>
                </a:lnTo>
                <a:lnTo>
                  <a:pt x="9144" y="9906"/>
                </a:lnTo>
                <a:lnTo>
                  <a:pt x="27018" y="10161"/>
                </a:lnTo>
                <a:lnTo>
                  <a:pt x="45677" y="11534"/>
                </a:lnTo>
                <a:lnTo>
                  <a:pt x="64166" y="14188"/>
                </a:lnTo>
                <a:lnTo>
                  <a:pt x="81534" y="18287"/>
                </a:lnTo>
                <a:lnTo>
                  <a:pt x="83820" y="19811"/>
                </a:lnTo>
                <a:lnTo>
                  <a:pt x="83820" y="19049"/>
                </a:lnTo>
                <a:lnTo>
                  <a:pt x="85344" y="20065"/>
                </a:lnTo>
                <a:lnTo>
                  <a:pt x="85344" y="19811"/>
                </a:lnTo>
                <a:lnTo>
                  <a:pt x="85534" y="20192"/>
                </a:lnTo>
                <a:lnTo>
                  <a:pt x="86106" y="20573"/>
                </a:lnTo>
                <a:lnTo>
                  <a:pt x="86106" y="135636"/>
                </a:lnTo>
                <a:lnTo>
                  <a:pt x="88392" y="137922"/>
                </a:lnTo>
                <a:close/>
              </a:path>
              <a:path w="185419" h="294639">
                <a:moveTo>
                  <a:pt x="86106" y="272796"/>
                </a:moveTo>
                <a:lnTo>
                  <a:pt x="47210" y="282355"/>
                </a:lnTo>
                <a:lnTo>
                  <a:pt x="9144" y="284226"/>
                </a:lnTo>
                <a:lnTo>
                  <a:pt x="0" y="284226"/>
                </a:lnTo>
                <a:lnTo>
                  <a:pt x="0" y="294132"/>
                </a:lnTo>
                <a:lnTo>
                  <a:pt x="9144" y="294132"/>
                </a:lnTo>
                <a:lnTo>
                  <a:pt x="28198" y="293013"/>
                </a:lnTo>
                <a:lnTo>
                  <a:pt x="47701" y="291574"/>
                </a:lnTo>
                <a:lnTo>
                  <a:pt x="67426" y="288904"/>
                </a:lnTo>
                <a:lnTo>
                  <a:pt x="85344" y="284226"/>
                </a:lnTo>
                <a:lnTo>
                  <a:pt x="85344" y="274320"/>
                </a:lnTo>
                <a:lnTo>
                  <a:pt x="86106" y="272796"/>
                </a:lnTo>
                <a:close/>
              </a:path>
              <a:path w="185419" h="294639">
                <a:moveTo>
                  <a:pt x="86106" y="21335"/>
                </a:moveTo>
                <a:lnTo>
                  <a:pt x="85598" y="20319"/>
                </a:lnTo>
                <a:lnTo>
                  <a:pt x="84582" y="19811"/>
                </a:lnTo>
                <a:lnTo>
                  <a:pt x="86106" y="21335"/>
                </a:lnTo>
                <a:close/>
              </a:path>
              <a:path w="185419" h="294639">
                <a:moveTo>
                  <a:pt x="85534" y="20192"/>
                </a:moveTo>
                <a:lnTo>
                  <a:pt x="85344" y="19811"/>
                </a:lnTo>
                <a:lnTo>
                  <a:pt x="85344" y="20065"/>
                </a:lnTo>
                <a:lnTo>
                  <a:pt x="85534" y="20192"/>
                </a:lnTo>
                <a:close/>
              </a:path>
              <a:path w="185419" h="294639">
                <a:moveTo>
                  <a:pt x="85598" y="20319"/>
                </a:moveTo>
                <a:lnTo>
                  <a:pt x="85534" y="20192"/>
                </a:lnTo>
                <a:lnTo>
                  <a:pt x="85344" y="20065"/>
                </a:lnTo>
                <a:lnTo>
                  <a:pt x="85344" y="20192"/>
                </a:lnTo>
                <a:lnTo>
                  <a:pt x="85598" y="20319"/>
                </a:lnTo>
                <a:close/>
              </a:path>
              <a:path w="185419" h="294639">
                <a:moveTo>
                  <a:pt x="86106" y="134874"/>
                </a:moveTo>
                <a:lnTo>
                  <a:pt x="86106" y="21335"/>
                </a:lnTo>
                <a:lnTo>
                  <a:pt x="85344" y="20573"/>
                </a:lnTo>
                <a:lnTo>
                  <a:pt x="85344" y="133350"/>
                </a:lnTo>
                <a:lnTo>
                  <a:pt x="86106" y="134874"/>
                </a:lnTo>
                <a:close/>
              </a:path>
              <a:path w="185419" h="294639">
                <a:moveTo>
                  <a:pt x="86106" y="272796"/>
                </a:moveTo>
                <a:lnTo>
                  <a:pt x="86106" y="159258"/>
                </a:lnTo>
                <a:lnTo>
                  <a:pt x="85344" y="160782"/>
                </a:lnTo>
                <a:lnTo>
                  <a:pt x="85344" y="273177"/>
                </a:lnTo>
                <a:lnTo>
                  <a:pt x="86106" y="272796"/>
                </a:lnTo>
                <a:close/>
              </a:path>
              <a:path w="185419" h="294639">
                <a:moveTo>
                  <a:pt x="86106" y="272796"/>
                </a:moveTo>
                <a:lnTo>
                  <a:pt x="85344" y="273177"/>
                </a:lnTo>
                <a:lnTo>
                  <a:pt x="86106" y="272796"/>
                </a:lnTo>
                <a:close/>
              </a:path>
              <a:path w="185419" h="294639">
                <a:moveTo>
                  <a:pt x="170688" y="151638"/>
                </a:moveTo>
                <a:lnTo>
                  <a:pt x="161544" y="151638"/>
                </a:lnTo>
                <a:lnTo>
                  <a:pt x="153264" y="150885"/>
                </a:lnTo>
                <a:lnTo>
                  <a:pt x="144780" y="150876"/>
                </a:lnTo>
                <a:lnTo>
                  <a:pt x="121920" y="148590"/>
                </a:lnTo>
                <a:lnTo>
                  <a:pt x="115823" y="147066"/>
                </a:lnTo>
                <a:lnTo>
                  <a:pt x="112379" y="147165"/>
                </a:lnTo>
                <a:lnTo>
                  <a:pt x="109728" y="147828"/>
                </a:lnTo>
                <a:lnTo>
                  <a:pt x="104394" y="148590"/>
                </a:lnTo>
                <a:lnTo>
                  <a:pt x="99822" y="150114"/>
                </a:lnTo>
                <a:lnTo>
                  <a:pt x="92202" y="153162"/>
                </a:lnTo>
                <a:lnTo>
                  <a:pt x="91440" y="153162"/>
                </a:lnTo>
                <a:lnTo>
                  <a:pt x="89154" y="154686"/>
                </a:lnTo>
                <a:lnTo>
                  <a:pt x="89154" y="155448"/>
                </a:lnTo>
                <a:lnTo>
                  <a:pt x="88392" y="155448"/>
                </a:lnTo>
                <a:lnTo>
                  <a:pt x="86868" y="156972"/>
                </a:lnTo>
                <a:lnTo>
                  <a:pt x="86868" y="157734"/>
                </a:lnTo>
                <a:lnTo>
                  <a:pt x="86106" y="158496"/>
                </a:lnTo>
                <a:lnTo>
                  <a:pt x="86106" y="272796"/>
                </a:lnTo>
                <a:lnTo>
                  <a:pt x="85344" y="274320"/>
                </a:lnTo>
                <a:lnTo>
                  <a:pt x="85344" y="284226"/>
                </a:lnTo>
                <a:lnTo>
                  <a:pt x="88392" y="282702"/>
                </a:lnTo>
                <a:lnTo>
                  <a:pt x="90678" y="281178"/>
                </a:lnTo>
                <a:lnTo>
                  <a:pt x="91440" y="281178"/>
                </a:lnTo>
                <a:lnTo>
                  <a:pt x="91440" y="280416"/>
                </a:lnTo>
                <a:lnTo>
                  <a:pt x="92202" y="280416"/>
                </a:lnTo>
                <a:lnTo>
                  <a:pt x="92964" y="278892"/>
                </a:lnTo>
                <a:lnTo>
                  <a:pt x="93726" y="278130"/>
                </a:lnTo>
                <a:lnTo>
                  <a:pt x="93726" y="277368"/>
                </a:lnTo>
                <a:lnTo>
                  <a:pt x="94488" y="277368"/>
                </a:lnTo>
                <a:lnTo>
                  <a:pt x="94488" y="163068"/>
                </a:lnTo>
                <a:lnTo>
                  <a:pt x="95250" y="161544"/>
                </a:lnTo>
                <a:lnTo>
                  <a:pt x="95250" y="162560"/>
                </a:lnTo>
                <a:lnTo>
                  <a:pt x="96012" y="162052"/>
                </a:lnTo>
                <a:lnTo>
                  <a:pt x="96012" y="161544"/>
                </a:lnTo>
                <a:lnTo>
                  <a:pt x="99060" y="160782"/>
                </a:lnTo>
                <a:lnTo>
                  <a:pt x="115823" y="156365"/>
                </a:lnTo>
                <a:lnTo>
                  <a:pt x="134392" y="153752"/>
                </a:lnTo>
                <a:lnTo>
                  <a:pt x="152612" y="152407"/>
                </a:lnTo>
                <a:lnTo>
                  <a:pt x="154663" y="152301"/>
                </a:lnTo>
                <a:lnTo>
                  <a:pt x="170688" y="151638"/>
                </a:lnTo>
                <a:close/>
              </a:path>
              <a:path w="185419" h="294639">
                <a:moveTo>
                  <a:pt x="86106" y="21335"/>
                </a:moveTo>
                <a:lnTo>
                  <a:pt x="86106" y="20573"/>
                </a:lnTo>
                <a:lnTo>
                  <a:pt x="85598" y="20319"/>
                </a:lnTo>
                <a:lnTo>
                  <a:pt x="86106" y="21335"/>
                </a:lnTo>
                <a:close/>
              </a:path>
              <a:path w="185419" h="294639">
                <a:moveTo>
                  <a:pt x="95250" y="142371"/>
                </a:moveTo>
                <a:lnTo>
                  <a:pt x="95250" y="131826"/>
                </a:lnTo>
                <a:lnTo>
                  <a:pt x="94488" y="131064"/>
                </a:lnTo>
                <a:lnTo>
                  <a:pt x="94488" y="16763"/>
                </a:lnTo>
                <a:lnTo>
                  <a:pt x="93726" y="16001"/>
                </a:lnTo>
                <a:lnTo>
                  <a:pt x="93726" y="15239"/>
                </a:lnTo>
                <a:lnTo>
                  <a:pt x="92964" y="15239"/>
                </a:lnTo>
                <a:lnTo>
                  <a:pt x="92202" y="13715"/>
                </a:lnTo>
                <a:lnTo>
                  <a:pt x="91440" y="12953"/>
                </a:lnTo>
                <a:lnTo>
                  <a:pt x="90678" y="12953"/>
                </a:lnTo>
                <a:lnTo>
                  <a:pt x="88392" y="11429"/>
                </a:lnTo>
                <a:lnTo>
                  <a:pt x="88392" y="138684"/>
                </a:lnTo>
                <a:lnTo>
                  <a:pt x="89154" y="138684"/>
                </a:lnTo>
                <a:lnTo>
                  <a:pt x="91440" y="140208"/>
                </a:lnTo>
                <a:lnTo>
                  <a:pt x="92202" y="140970"/>
                </a:lnTo>
                <a:lnTo>
                  <a:pt x="95250" y="142371"/>
                </a:lnTo>
                <a:close/>
              </a:path>
              <a:path w="185419" h="294639">
                <a:moveTo>
                  <a:pt x="95250" y="131572"/>
                </a:moveTo>
                <a:lnTo>
                  <a:pt x="95250" y="19049"/>
                </a:lnTo>
                <a:lnTo>
                  <a:pt x="94488" y="19049"/>
                </a:lnTo>
                <a:lnTo>
                  <a:pt x="94488" y="130302"/>
                </a:lnTo>
                <a:lnTo>
                  <a:pt x="95059" y="131445"/>
                </a:lnTo>
                <a:lnTo>
                  <a:pt x="95250" y="131572"/>
                </a:lnTo>
                <a:close/>
              </a:path>
              <a:path w="185419" h="294639">
                <a:moveTo>
                  <a:pt x="95059" y="131445"/>
                </a:moveTo>
                <a:lnTo>
                  <a:pt x="94488" y="130302"/>
                </a:lnTo>
                <a:lnTo>
                  <a:pt x="94488" y="131064"/>
                </a:lnTo>
                <a:lnTo>
                  <a:pt x="95059" y="131445"/>
                </a:lnTo>
                <a:close/>
              </a:path>
              <a:path w="185419" h="294639">
                <a:moveTo>
                  <a:pt x="95250" y="131826"/>
                </a:moveTo>
                <a:lnTo>
                  <a:pt x="95059" y="131445"/>
                </a:lnTo>
                <a:lnTo>
                  <a:pt x="94488" y="131064"/>
                </a:lnTo>
                <a:lnTo>
                  <a:pt x="95250" y="131826"/>
                </a:lnTo>
                <a:close/>
              </a:path>
              <a:path w="185419" h="294639">
                <a:moveTo>
                  <a:pt x="94869" y="162686"/>
                </a:moveTo>
                <a:lnTo>
                  <a:pt x="94488" y="163068"/>
                </a:lnTo>
                <a:lnTo>
                  <a:pt x="94814" y="162850"/>
                </a:lnTo>
                <a:lnTo>
                  <a:pt x="94869" y="162686"/>
                </a:lnTo>
                <a:close/>
              </a:path>
              <a:path w="185419" h="294639">
                <a:moveTo>
                  <a:pt x="94814" y="162850"/>
                </a:moveTo>
                <a:lnTo>
                  <a:pt x="94488" y="163068"/>
                </a:lnTo>
                <a:lnTo>
                  <a:pt x="94488" y="163830"/>
                </a:lnTo>
                <a:lnTo>
                  <a:pt x="94814" y="162850"/>
                </a:lnTo>
                <a:close/>
              </a:path>
              <a:path w="185419" h="294639">
                <a:moveTo>
                  <a:pt x="95059" y="162687"/>
                </a:moveTo>
                <a:lnTo>
                  <a:pt x="94814" y="162850"/>
                </a:lnTo>
                <a:lnTo>
                  <a:pt x="94488" y="163830"/>
                </a:lnTo>
                <a:lnTo>
                  <a:pt x="95059" y="162687"/>
                </a:lnTo>
                <a:close/>
              </a:path>
              <a:path w="185419" h="294639">
                <a:moveTo>
                  <a:pt x="95250" y="274320"/>
                </a:moveTo>
                <a:lnTo>
                  <a:pt x="95250" y="162560"/>
                </a:lnTo>
                <a:lnTo>
                  <a:pt x="95059" y="162687"/>
                </a:lnTo>
                <a:lnTo>
                  <a:pt x="94488" y="163830"/>
                </a:lnTo>
                <a:lnTo>
                  <a:pt x="94488" y="275082"/>
                </a:lnTo>
                <a:lnTo>
                  <a:pt x="95250" y="274320"/>
                </a:lnTo>
                <a:close/>
              </a:path>
              <a:path w="185419" h="294639">
                <a:moveTo>
                  <a:pt x="95250" y="162306"/>
                </a:moveTo>
                <a:lnTo>
                  <a:pt x="94869" y="162686"/>
                </a:lnTo>
                <a:lnTo>
                  <a:pt x="94814" y="162850"/>
                </a:lnTo>
                <a:lnTo>
                  <a:pt x="95059" y="162687"/>
                </a:lnTo>
                <a:lnTo>
                  <a:pt x="95250" y="162306"/>
                </a:lnTo>
                <a:close/>
              </a:path>
              <a:path w="185419" h="294639">
                <a:moveTo>
                  <a:pt x="95250" y="162306"/>
                </a:moveTo>
                <a:lnTo>
                  <a:pt x="95250" y="161544"/>
                </a:lnTo>
                <a:lnTo>
                  <a:pt x="94869" y="162686"/>
                </a:lnTo>
                <a:lnTo>
                  <a:pt x="95250" y="162306"/>
                </a:lnTo>
                <a:close/>
              </a:path>
              <a:path w="185419" h="294639">
                <a:moveTo>
                  <a:pt x="96774" y="142960"/>
                </a:moveTo>
                <a:lnTo>
                  <a:pt x="96774" y="132588"/>
                </a:lnTo>
                <a:lnTo>
                  <a:pt x="95059" y="131445"/>
                </a:lnTo>
                <a:lnTo>
                  <a:pt x="95250" y="131826"/>
                </a:lnTo>
                <a:lnTo>
                  <a:pt x="95250" y="142371"/>
                </a:lnTo>
                <a:lnTo>
                  <a:pt x="96151" y="142786"/>
                </a:lnTo>
                <a:lnTo>
                  <a:pt x="96774" y="142960"/>
                </a:lnTo>
                <a:close/>
              </a:path>
              <a:path w="185419" h="294639">
                <a:moveTo>
                  <a:pt x="95250" y="162560"/>
                </a:moveTo>
                <a:lnTo>
                  <a:pt x="95250" y="162306"/>
                </a:lnTo>
                <a:lnTo>
                  <a:pt x="95059" y="162687"/>
                </a:lnTo>
                <a:lnTo>
                  <a:pt x="95250" y="162560"/>
                </a:lnTo>
                <a:close/>
              </a:path>
              <a:path w="185419" h="294639">
                <a:moveTo>
                  <a:pt x="185166" y="149351"/>
                </a:moveTo>
                <a:lnTo>
                  <a:pt x="185166" y="144017"/>
                </a:lnTo>
                <a:lnTo>
                  <a:pt x="182880" y="142494"/>
                </a:lnTo>
                <a:lnTo>
                  <a:pt x="179832" y="142430"/>
                </a:lnTo>
                <a:lnTo>
                  <a:pt x="171450" y="141732"/>
                </a:lnTo>
                <a:lnTo>
                  <a:pt x="115232" y="137501"/>
                </a:lnTo>
                <a:lnTo>
                  <a:pt x="96012" y="131826"/>
                </a:lnTo>
                <a:lnTo>
                  <a:pt x="96774" y="132588"/>
                </a:lnTo>
                <a:lnTo>
                  <a:pt x="96774" y="142960"/>
                </a:lnTo>
                <a:lnTo>
                  <a:pt x="111848" y="147180"/>
                </a:lnTo>
                <a:lnTo>
                  <a:pt x="112379" y="147165"/>
                </a:lnTo>
                <a:lnTo>
                  <a:pt x="115823" y="146304"/>
                </a:lnTo>
                <a:lnTo>
                  <a:pt x="122682" y="145542"/>
                </a:lnTo>
                <a:lnTo>
                  <a:pt x="134845" y="144262"/>
                </a:lnTo>
                <a:lnTo>
                  <a:pt x="142555" y="143408"/>
                </a:lnTo>
                <a:lnTo>
                  <a:pt x="152612" y="142595"/>
                </a:lnTo>
                <a:lnTo>
                  <a:pt x="179832" y="142494"/>
                </a:lnTo>
                <a:lnTo>
                  <a:pt x="179832" y="151638"/>
                </a:lnTo>
                <a:lnTo>
                  <a:pt x="182880" y="151638"/>
                </a:lnTo>
                <a:lnTo>
                  <a:pt x="185166" y="149351"/>
                </a:lnTo>
                <a:close/>
              </a:path>
              <a:path w="185419" h="294639">
                <a:moveTo>
                  <a:pt x="96774" y="161544"/>
                </a:moveTo>
                <a:lnTo>
                  <a:pt x="96012" y="161544"/>
                </a:lnTo>
                <a:lnTo>
                  <a:pt x="96012" y="162052"/>
                </a:lnTo>
                <a:lnTo>
                  <a:pt x="96774" y="161544"/>
                </a:lnTo>
                <a:close/>
              </a:path>
              <a:path w="185419" h="294639">
                <a:moveTo>
                  <a:pt x="179832" y="151638"/>
                </a:moveTo>
                <a:lnTo>
                  <a:pt x="179832" y="142494"/>
                </a:lnTo>
                <a:lnTo>
                  <a:pt x="152612" y="142595"/>
                </a:lnTo>
                <a:lnTo>
                  <a:pt x="142555" y="143408"/>
                </a:lnTo>
                <a:lnTo>
                  <a:pt x="132468" y="144526"/>
                </a:lnTo>
                <a:lnTo>
                  <a:pt x="121920" y="145626"/>
                </a:lnTo>
                <a:lnTo>
                  <a:pt x="115761" y="146319"/>
                </a:lnTo>
                <a:lnTo>
                  <a:pt x="112379" y="147165"/>
                </a:lnTo>
                <a:lnTo>
                  <a:pt x="115823" y="147066"/>
                </a:lnTo>
                <a:lnTo>
                  <a:pt x="121920" y="148590"/>
                </a:lnTo>
                <a:lnTo>
                  <a:pt x="144780" y="150876"/>
                </a:lnTo>
                <a:lnTo>
                  <a:pt x="153264" y="150885"/>
                </a:lnTo>
                <a:lnTo>
                  <a:pt x="161544" y="151638"/>
                </a:lnTo>
                <a:lnTo>
                  <a:pt x="179832" y="15163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98731" y="2201672"/>
            <a:ext cx="10756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condicio</a:t>
            </a:r>
            <a:r>
              <a:rPr sz="1000" spc="-5" dirty="0">
                <a:latin typeface="Calibri"/>
                <a:cs typeface="Calibri"/>
              </a:rPr>
              <a:t>n</a:t>
            </a:r>
            <a:r>
              <a:rPr sz="1000" dirty="0">
                <a:latin typeface="Calibri"/>
                <a:cs typeface="Calibri"/>
              </a:rPr>
              <a:t>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</a:t>
            </a:r>
            <a:r>
              <a:rPr sz="1000" spc="-10" dirty="0">
                <a:latin typeface="Calibri"/>
                <a:cs typeface="Calibri"/>
              </a:rPr>
              <a:t>l</a:t>
            </a:r>
            <a:r>
              <a:rPr sz="1000" dirty="0">
                <a:latin typeface="Calibri"/>
                <a:cs typeface="Calibri"/>
              </a:rPr>
              <a:t>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41689" y="2531364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8"/>
                </a:lnTo>
                <a:lnTo>
                  <a:pt x="76200" y="33528"/>
                </a:lnTo>
                <a:close/>
              </a:path>
              <a:path w="495300" h="76200">
                <a:moveTo>
                  <a:pt x="495300" y="42672"/>
                </a:moveTo>
                <a:lnTo>
                  <a:pt x="495300" y="33528"/>
                </a:lnTo>
                <a:lnTo>
                  <a:pt x="64007" y="33528"/>
                </a:lnTo>
                <a:lnTo>
                  <a:pt x="64007" y="42672"/>
                </a:lnTo>
                <a:lnTo>
                  <a:pt x="495300" y="42672"/>
                </a:lnTo>
                <a:close/>
              </a:path>
              <a:path w="49530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87529" y="2460751"/>
            <a:ext cx="1051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coeficiente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balístico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6365" y="2688335"/>
            <a:ext cx="184785" cy="294640"/>
          </a:xfrm>
          <a:custGeom>
            <a:avLst/>
            <a:gdLst/>
            <a:ahLst/>
            <a:cxnLst/>
            <a:rect l="l" t="t" r="r" b="b"/>
            <a:pathLst>
              <a:path w="184785" h="294639">
                <a:moveTo>
                  <a:pt x="94488" y="142494"/>
                </a:moveTo>
                <a:lnTo>
                  <a:pt x="94488" y="132588"/>
                </a:lnTo>
                <a:lnTo>
                  <a:pt x="93726" y="130302"/>
                </a:lnTo>
                <a:lnTo>
                  <a:pt x="93726" y="16763"/>
                </a:lnTo>
                <a:lnTo>
                  <a:pt x="92964" y="16001"/>
                </a:lnTo>
                <a:lnTo>
                  <a:pt x="92964" y="15239"/>
                </a:lnTo>
                <a:lnTo>
                  <a:pt x="91440" y="13715"/>
                </a:lnTo>
                <a:lnTo>
                  <a:pt x="90678" y="13715"/>
                </a:lnTo>
                <a:lnTo>
                  <a:pt x="90678" y="12953"/>
                </a:lnTo>
                <a:lnTo>
                  <a:pt x="88392" y="11429"/>
                </a:lnTo>
                <a:lnTo>
                  <a:pt x="87630" y="11429"/>
                </a:lnTo>
                <a:lnTo>
                  <a:pt x="76695" y="6476"/>
                </a:lnTo>
                <a:lnTo>
                  <a:pt x="75082" y="7264"/>
                </a:lnTo>
                <a:lnTo>
                  <a:pt x="35052" y="1523"/>
                </a:lnTo>
                <a:lnTo>
                  <a:pt x="9144" y="761"/>
                </a:lnTo>
                <a:lnTo>
                  <a:pt x="0" y="0"/>
                </a:lnTo>
                <a:lnTo>
                  <a:pt x="0" y="9906"/>
                </a:lnTo>
                <a:lnTo>
                  <a:pt x="9144" y="9906"/>
                </a:lnTo>
                <a:lnTo>
                  <a:pt x="26956" y="10670"/>
                </a:lnTo>
                <a:lnTo>
                  <a:pt x="45524" y="11877"/>
                </a:lnTo>
                <a:lnTo>
                  <a:pt x="63809" y="14385"/>
                </a:lnTo>
                <a:lnTo>
                  <a:pt x="80772" y="19049"/>
                </a:lnTo>
                <a:lnTo>
                  <a:pt x="83820" y="19811"/>
                </a:lnTo>
                <a:lnTo>
                  <a:pt x="83820" y="20319"/>
                </a:lnTo>
                <a:lnTo>
                  <a:pt x="84582" y="20828"/>
                </a:lnTo>
                <a:lnTo>
                  <a:pt x="84582" y="19811"/>
                </a:lnTo>
                <a:lnTo>
                  <a:pt x="85344" y="21335"/>
                </a:lnTo>
                <a:lnTo>
                  <a:pt x="85344" y="134874"/>
                </a:lnTo>
                <a:lnTo>
                  <a:pt x="86106" y="135636"/>
                </a:lnTo>
                <a:lnTo>
                  <a:pt x="86106" y="136398"/>
                </a:lnTo>
                <a:lnTo>
                  <a:pt x="86868" y="137160"/>
                </a:lnTo>
                <a:lnTo>
                  <a:pt x="87630" y="138684"/>
                </a:lnTo>
                <a:lnTo>
                  <a:pt x="88392" y="138684"/>
                </a:lnTo>
                <a:lnTo>
                  <a:pt x="89154" y="139446"/>
                </a:lnTo>
                <a:lnTo>
                  <a:pt x="91440" y="140970"/>
                </a:lnTo>
                <a:lnTo>
                  <a:pt x="94488" y="142494"/>
                </a:lnTo>
                <a:close/>
              </a:path>
              <a:path w="184785" h="294639">
                <a:moveTo>
                  <a:pt x="83820" y="274320"/>
                </a:moveTo>
                <a:lnTo>
                  <a:pt x="45372" y="282582"/>
                </a:lnTo>
                <a:lnTo>
                  <a:pt x="9144" y="284226"/>
                </a:lnTo>
                <a:lnTo>
                  <a:pt x="0" y="284988"/>
                </a:lnTo>
                <a:lnTo>
                  <a:pt x="0" y="294132"/>
                </a:lnTo>
                <a:lnTo>
                  <a:pt x="18288" y="294132"/>
                </a:lnTo>
                <a:lnTo>
                  <a:pt x="28342" y="293507"/>
                </a:lnTo>
                <a:lnTo>
                  <a:pt x="37999" y="292965"/>
                </a:lnTo>
                <a:lnTo>
                  <a:pt x="47707" y="292244"/>
                </a:lnTo>
                <a:lnTo>
                  <a:pt x="57912" y="291084"/>
                </a:lnTo>
                <a:lnTo>
                  <a:pt x="64008" y="289560"/>
                </a:lnTo>
                <a:lnTo>
                  <a:pt x="70104" y="288798"/>
                </a:lnTo>
                <a:lnTo>
                  <a:pt x="75438" y="287274"/>
                </a:lnTo>
                <a:lnTo>
                  <a:pt x="80010" y="285750"/>
                </a:lnTo>
                <a:lnTo>
                  <a:pt x="83058" y="285242"/>
                </a:lnTo>
                <a:lnTo>
                  <a:pt x="83058" y="275082"/>
                </a:lnTo>
                <a:lnTo>
                  <a:pt x="83820" y="274320"/>
                </a:lnTo>
                <a:close/>
              </a:path>
              <a:path w="184785" h="294639">
                <a:moveTo>
                  <a:pt x="83820" y="20319"/>
                </a:moveTo>
                <a:lnTo>
                  <a:pt x="83820" y="19811"/>
                </a:lnTo>
                <a:lnTo>
                  <a:pt x="83058" y="19811"/>
                </a:lnTo>
                <a:lnTo>
                  <a:pt x="83820" y="20319"/>
                </a:lnTo>
                <a:close/>
              </a:path>
              <a:path w="184785" h="294639">
                <a:moveTo>
                  <a:pt x="91440" y="281178"/>
                </a:moveTo>
                <a:lnTo>
                  <a:pt x="91440" y="153924"/>
                </a:lnTo>
                <a:lnTo>
                  <a:pt x="89154" y="155448"/>
                </a:lnTo>
                <a:lnTo>
                  <a:pt x="88392" y="155448"/>
                </a:lnTo>
                <a:lnTo>
                  <a:pt x="87630" y="156210"/>
                </a:lnTo>
                <a:lnTo>
                  <a:pt x="86868" y="157734"/>
                </a:lnTo>
                <a:lnTo>
                  <a:pt x="86106" y="157734"/>
                </a:lnTo>
                <a:lnTo>
                  <a:pt x="86106" y="158496"/>
                </a:lnTo>
                <a:lnTo>
                  <a:pt x="85344" y="159258"/>
                </a:lnTo>
                <a:lnTo>
                  <a:pt x="85344" y="273558"/>
                </a:lnTo>
                <a:lnTo>
                  <a:pt x="84582" y="274320"/>
                </a:lnTo>
                <a:lnTo>
                  <a:pt x="84582" y="274066"/>
                </a:lnTo>
                <a:lnTo>
                  <a:pt x="83058" y="275082"/>
                </a:lnTo>
                <a:lnTo>
                  <a:pt x="83058" y="285242"/>
                </a:lnTo>
                <a:lnTo>
                  <a:pt x="84582" y="284988"/>
                </a:lnTo>
                <a:lnTo>
                  <a:pt x="84582" y="274320"/>
                </a:lnTo>
                <a:lnTo>
                  <a:pt x="84772" y="273939"/>
                </a:lnTo>
                <a:lnTo>
                  <a:pt x="84772" y="284892"/>
                </a:lnTo>
                <a:lnTo>
                  <a:pt x="87630" y="283464"/>
                </a:lnTo>
                <a:lnTo>
                  <a:pt x="88392" y="282702"/>
                </a:lnTo>
                <a:lnTo>
                  <a:pt x="90678" y="281178"/>
                </a:lnTo>
                <a:lnTo>
                  <a:pt x="91440" y="281178"/>
                </a:lnTo>
                <a:close/>
              </a:path>
              <a:path w="184785" h="294639">
                <a:moveTo>
                  <a:pt x="85344" y="21335"/>
                </a:moveTo>
                <a:lnTo>
                  <a:pt x="84582" y="19811"/>
                </a:lnTo>
                <a:lnTo>
                  <a:pt x="84963" y="20954"/>
                </a:lnTo>
                <a:lnTo>
                  <a:pt x="85344" y="21335"/>
                </a:lnTo>
                <a:close/>
              </a:path>
              <a:path w="184785" h="294639">
                <a:moveTo>
                  <a:pt x="84963" y="20954"/>
                </a:moveTo>
                <a:lnTo>
                  <a:pt x="84582" y="19811"/>
                </a:lnTo>
                <a:lnTo>
                  <a:pt x="84582" y="20573"/>
                </a:lnTo>
                <a:lnTo>
                  <a:pt x="84963" y="20954"/>
                </a:lnTo>
                <a:close/>
              </a:path>
              <a:path w="184785" h="294639">
                <a:moveTo>
                  <a:pt x="85017" y="21118"/>
                </a:moveTo>
                <a:lnTo>
                  <a:pt x="84963" y="20954"/>
                </a:lnTo>
                <a:lnTo>
                  <a:pt x="84582" y="20573"/>
                </a:lnTo>
                <a:lnTo>
                  <a:pt x="84772" y="20955"/>
                </a:lnTo>
                <a:lnTo>
                  <a:pt x="85017" y="21118"/>
                </a:lnTo>
                <a:close/>
              </a:path>
              <a:path w="184785" h="294639">
                <a:moveTo>
                  <a:pt x="84772" y="20955"/>
                </a:moveTo>
                <a:lnTo>
                  <a:pt x="84582" y="20573"/>
                </a:lnTo>
                <a:lnTo>
                  <a:pt x="84582" y="20828"/>
                </a:lnTo>
                <a:lnTo>
                  <a:pt x="84772" y="20955"/>
                </a:lnTo>
                <a:close/>
              </a:path>
              <a:path w="184785" h="294639">
                <a:moveTo>
                  <a:pt x="85344" y="133350"/>
                </a:moveTo>
                <a:lnTo>
                  <a:pt x="85344" y="22097"/>
                </a:lnTo>
                <a:lnTo>
                  <a:pt x="84772" y="20955"/>
                </a:lnTo>
                <a:lnTo>
                  <a:pt x="84582" y="20828"/>
                </a:lnTo>
                <a:lnTo>
                  <a:pt x="84582" y="132588"/>
                </a:lnTo>
                <a:lnTo>
                  <a:pt x="85344" y="133350"/>
                </a:lnTo>
                <a:close/>
              </a:path>
              <a:path w="184785" h="294639">
                <a:moveTo>
                  <a:pt x="85344" y="272796"/>
                </a:moveTo>
                <a:lnTo>
                  <a:pt x="85344" y="161544"/>
                </a:lnTo>
                <a:lnTo>
                  <a:pt x="84582" y="161544"/>
                </a:lnTo>
                <a:lnTo>
                  <a:pt x="84582" y="274066"/>
                </a:lnTo>
                <a:lnTo>
                  <a:pt x="84772" y="273938"/>
                </a:lnTo>
                <a:lnTo>
                  <a:pt x="85344" y="272796"/>
                </a:lnTo>
                <a:close/>
              </a:path>
              <a:path w="184785" h="294639">
                <a:moveTo>
                  <a:pt x="85344" y="273558"/>
                </a:moveTo>
                <a:lnTo>
                  <a:pt x="84772" y="273939"/>
                </a:lnTo>
                <a:lnTo>
                  <a:pt x="84582" y="274320"/>
                </a:lnTo>
                <a:lnTo>
                  <a:pt x="85344" y="273558"/>
                </a:lnTo>
                <a:close/>
              </a:path>
              <a:path w="184785" h="294639">
                <a:moveTo>
                  <a:pt x="85344" y="22097"/>
                </a:moveTo>
                <a:lnTo>
                  <a:pt x="85017" y="21118"/>
                </a:lnTo>
                <a:lnTo>
                  <a:pt x="84772" y="20955"/>
                </a:lnTo>
                <a:lnTo>
                  <a:pt x="85344" y="22097"/>
                </a:lnTo>
                <a:close/>
              </a:path>
              <a:path w="184785" h="294639">
                <a:moveTo>
                  <a:pt x="85344" y="273558"/>
                </a:moveTo>
                <a:lnTo>
                  <a:pt x="85344" y="272796"/>
                </a:lnTo>
                <a:lnTo>
                  <a:pt x="84772" y="273939"/>
                </a:lnTo>
                <a:lnTo>
                  <a:pt x="85344" y="273558"/>
                </a:lnTo>
                <a:close/>
              </a:path>
              <a:path w="184785" h="294639">
                <a:moveTo>
                  <a:pt x="85344" y="21335"/>
                </a:moveTo>
                <a:lnTo>
                  <a:pt x="84963" y="20954"/>
                </a:lnTo>
                <a:lnTo>
                  <a:pt x="85017" y="21118"/>
                </a:lnTo>
                <a:lnTo>
                  <a:pt x="85344" y="21335"/>
                </a:lnTo>
                <a:close/>
              </a:path>
              <a:path w="184785" h="294639">
                <a:moveTo>
                  <a:pt x="85344" y="22097"/>
                </a:moveTo>
                <a:lnTo>
                  <a:pt x="85344" y="21335"/>
                </a:lnTo>
                <a:lnTo>
                  <a:pt x="85017" y="21118"/>
                </a:lnTo>
                <a:lnTo>
                  <a:pt x="85344" y="22097"/>
                </a:lnTo>
                <a:close/>
              </a:path>
              <a:path w="184785" h="294639">
                <a:moveTo>
                  <a:pt x="179832" y="152400"/>
                </a:moveTo>
                <a:lnTo>
                  <a:pt x="170688" y="151638"/>
                </a:lnTo>
                <a:lnTo>
                  <a:pt x="152813" y="151358"/>
                </a:lnTo>
                <a:lnTo>
                  <a:pt x="132154" y="149904"/>
                </a:lnTo>
                <a:lnTo>
                  <a:pt x="113814" y="147308"/>
                </a:lnTo>
                <a:lnTo>
                  <a:pt x="95250" y="151638"/>
                </a:lnTo>
                <a:lnTo>
                  <a:pt x="91440" y="153162"/>
                </a:lnTo>
                <a:lnTo>
                  <a:pt x="91440" y="280416"/>
                </a:lnTo>
                <a:lnTo>
                  <a:pt x="93726" y="278130"/>
                </a:lnTo>
                <a:lnTo>
                  <a:pt x="93726" y="163830"/>
                </a:lnTo>
                <a:lnTo>
                  <a:pt x="94488" y="162306"/>
                </a:lnTo>
                <a:lnTo>
                  <a:pt x="94488" y="163068"/>
                </a:lnTo>
                <a:lnTo>
                  <a:pt x="96012" y="161544"/>
                </a:lnTo>
                <a:lnTo>
                  <a:pt x="96012" y="162306"/>
                </a:lnTo>
                <a:lnTo>
                  <a:pt x="134154" y="154028"/>
                </a:lnTo>
                <a:lnTo>
                  <a:pt x="170688" y="152400"/>
                </a:lnTo>
                <a:lnTo>
                  <a:pt x="179832" y="152400"/>
                </a:lnTo>
                <a:close/>
              </a:path>
              <a:path w="184785" h="294639">
                <a:moveTo>
                  <a:pt x="94488" y="131064"/>
                </a:moveTo>
                <a:lnTo>
                  <a:pt x="94488" y="19049"/>
                </a:lnTo>
                <a:lnTo>
                  <a:pt x="93726" y="17525"/>
                </a:lnTo>
                <a:lnTo>
                  <a:pt x="93726" y="130302"/>
                </a:lnTo>
                <a:lnTo>
                  <a:pt x="94488" y="131064"/>
                </a:lnTo>
                <a:close/>
              </a:path>
              <a:path w="184785" h="294639">
                <a:moveTo>
                  <a:pt x="170688" y="142494"/>
                </a:moveTo>
                <a:lnTo>
                  <a:pt x="114109" y="137788"/>
                </a:lnTo>
                <a:lnTo>
                  <a:pt x="93726" y="130302"/>
                </a:lnTo>
                <a:lnTo>
                  <a:pt x="94488" y="132588"/>
                </a:lnTo>
                <a:lnTo>
                  <a:pt x="94488" y="142494"/>
                </a:lnTo>
                <a:lnTo>
                  <a:pt x="111875" y="147033"/>
                </a:lnTo>
                <a:lnTo>
                  <a:pt x="113814" y="147308"/>
                </a:lnTo>
                <a:lnTo>
                  <a:pt x="132154" y="144693"/>
                </a:lnTo>
                <a:lnTo>
                  <a:pt x="132835" y="144611"/>
                </a:lnTo>
                <a:lnTo>
                  <a:pt x="151465" y="143197"/>
                </a:lnTo>
                <a:lnTo>
                  <a:pt x="170688" y="142494"/>
                </a:lnTo>
                <a:close/>
              </a:path>
              <a:path w="184785" h="294639">
                <a:moveTo>
                  <a:pt x="94488" y="163068"/>
                </a:moveTo>
                <a:lnTo>
                  <a:pt x="94488" y="162306"/>
                </a:lnTo>
                <a:lnTo>
                  <a:pt x="93726" y="163830"/>
                </a:lnTo>
                <a:lnTo>
                  <a:pt x="94488" y="163068"/>
                </a:lnTo>
                <a:close/>
              </a:path>
              <a:path w="184785" h="294639">
                <a:moveTo>
                  <a:pt x="94488" y="275844"/>
                </a:moveTo>
                <a:lnTo>
                  <a:pt x="94488" y="163068"/>
                </a:lnTo>
                <a:lnTo>
                  <a:pt x="93726" y="163830"/>
                </a:lnTo>
                <a:lnTo>
                  <a:pt x="93726" y="277368"/>
                </a:lnTo>
                <a:lnTo>
                  <a:pt x="94488" y="275844"/>
                </a:lnTo>
                <a:close/>
              </a:path>
              <a:path w="184785" h="294639">
                <a:moveTo>
                  <a:pt x="184404" y="150113"/>
                </a:moveTo>
                <a:lnTo>
                  <a:pt x="184404" y="144779"/>
                </a:lnTo>
                <a:lnTo>
                  <a:pt x="182118" y="142494"/>
                </a:lnTo>
                <a:lnTo>
                  <a:pt x="170688" y="142494"/>
                </a:lnTo>
                <a:lnTo>
                  <a:pt x="151465" y="143197"/>
                </a:lnTo>
                <a:lnTo>
                  <a:pt x="132835" y="144611"/>
                </a:lnTo>
                <a:lnTo>
                  <a:pt x="132154" y="144693"/>
                </a:lnTo>
                <a:lnTo>
                  <a:pt x="113814" y="147308"/>
                </a:lnTo>
                <a:lnTo>
                  <a:pt x="132154" y="149904"/>
                </a:lnTo>
                <a:lnTo>
                  <a:pt x="152813" y="151358"/>
                </a:lnTo>
                <a:lnTo>
                  <a:pt x="170688" y="151638"/>
                </a:lnTo>
                <a:lnTo>
                  <a:pt x="179832" y="152400"/>
                </a:lnTo>
                <a:lnTo>
                  <a:pt x="182118" y="151638"/>
                </a:lnTo>
                <a:lnTo>
                  <a:pt x="184404" y="15011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90933" y="2740405"/>
            <a:ext cx="913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estimació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34425" y="3451859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495300" h="76200">
                <a:moveTo>
                  <a:pt x="495300" y="43434"/>
                </a:moveTo>
                <a:lnTo>
                  <a:pt x="495300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495300" y="43434"/>
                </a:lnTo>
                <a:close/>
              </a:path>
              <a:path w="495300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9383" y="3633978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2766"/>
                </a:lnTo>
                <a:lnTo>
                  <a:pt x="76200" y="32766"/>
                </a:lnTo>
                <a:close/>
              </a:path>
              <a:path w="495300" h="76200">
                <a:moveTo>
                  <a:pt x="495300" y="42672"/>
                </a:moveTo>
                <a:lnTo>
                  <a:pt x="495300" y="32766"/>
                </a:lnTo>
                <a:lnTo>
                  <a:pt x="64007" y="32766"/>
                </a:lnTo>
                <a:lnTo>
                  <a:pt x="64007" y="42672"/>
                </a:lnTo>
                <a:lnTo>
                  <a:pt x="495300" y="42672"/>
                </a:lnTo>
                <a:close/>
              </a:path>
              <a:path w="49530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4885" y="3264408"/>
            <a:ext cx="494665" cy="76200"/>
          </a:xfrm>
          <a:custGeom>
            <a:avLst/>
            <a:gdLst/>
            <a:ahLst/>
            <a:cxnLst/>
            <a:rect l="l" t="t" r="r" b="b"/>
            <a:pathLst>
              <a:path w="494664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765"/>
                </a:lnTo>
                <a:lnTo>
                  <a:pt x="76200" y="32765"/>
                </a:lnTo>
                <a:close/>
              </a:path>
              <a:path w="494664" h="76200">
                <a:moveTo>
                  <a:pt x="494538" y="42671"/>
                </a:moveTo>
                <a:lnTo>
                  <a:pt x="494538" y="32765"/>
                </a:lnTo>
                <a:lnTo>
                  <a:pt x="63245" y="32765"/>
                </a:lnTo>
                <a:lnTo>
                  <a:pt x="63245" y="42671"/>
                </a:lnTo>
                <a:lnTo>
                  <a:pt x="494538" y="42671"/>
                </a:lnTo>
                <a:close/>
              </a:path>
              <a:path w="494664" h="76200">
                <a:moveTo>
                  <a:pt x="76200" y="76200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33199" y="3153715"/>
            <a:ext cx="2268220" cy="58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marR="1153160" indent="-158750">
              <a:lnSpc>
                <a:spcPct val="13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tiempo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muestreo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filtrado</a:t>
            </a:r>
            <a:endParaRPr sz="10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Calibri"/>
                <a:cs typeface="Calibri"/>
              </a:rPr>
              <a:t>densidad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espectral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proceso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37473" y="4174997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495300" h="76200">
                <a:moveTo>
                  <a:pt x="495300" y="42672"/>
                </a:moveTo>
                <a:lnTo>
                  <a:pt x="495300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495300" y="42672"/>
                </a:lnTo>
                <a:close/>
              </a:path>
              <a:path w="49530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45321" y="5096255"/>
            <a:ext cx="495300" cy="76200"/>
          </a:xfrm>
          <a:custGeom>
            <a:avLst/>
            <a:gdLst/>
            <a:ahLst/>
            <a:cxnLst/>
            <a:rect l="l" t="t" r="r" b="b"/>
            <a:pathLst>
              <a:path w="49530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495300" h="76200">
                <a:moveTo>
                  <a:pt x="495300" y="42672"/>
                </a:moveTo>
                <a:lnTo>
                  <a:pt x="495300" y="33527"/>
                </a:lnTo>
                <a:lnTo>
                  <a:pt x="64007" y="33527"/>
                </a:lnTo>
                <a:lnTo>
                  <a:pt x="64007" y="42672"/>
                </a:lnTo>
                <a:lnTo>
                  <a:pt x="495300" y="42672"/>
                </a:lnTo>
                <a:close/>
              </a:path>
              <a:path w="49530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26975" y="5021834"/>
            <a:ext cx="9309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80423" y="5442965"/>
            <a:ext cx="494665" cy="76200"/>
          </a:xfrm>
          <a:custGeom>
            <a:avLst/>
            <a:gdLst/>
            <a:ahLst/>
            <a:cxnLst/>
            <a:rect l="l" t="t" r="r" b="b"/>
            <a:pathLst>
              <a:path w="49466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494664" h="76200">
                <a:moveTo>
                  <a:pt x="494537" y="42672"/>
                </a:moveTo>
                <a:lnTo>
                  <a:pt x="494537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494537" y="42672"/>
                </a:lnTo>
                <a:close/>
              </a:path>
              <a:path w="494664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55219" y="5377688"/>
            <a:ext cx="27679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 (escalar)</a:t>
            </a:r>
            <a:r>
              <a:rPr sz="1000" spc="19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 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06815" y="5630417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8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360680" h="76200">
                <a:moveTo>
                  <a:pt x="360425" y="42672"/>
                </a:moveTo>
                <a:lnTo>
                  <a:pt x="360425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360425" y="42672"/>
                </a:lnTo>
                <a:close/>
              </a:path>
              <a:path w="36068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05589" y="5581141"/>
            <a:ext cx="19316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indexación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37067" y="4010405"/>
            <a:ext cx="360045" cy="76200"/>
          </a:xfrm>
          <a:custGeom>
            <a:avLst/>
            <a:gdLst/>
            <a:ahLst/>
            <a:cxnLst/>
            <a:rect l="l" t="t" r="r" b="b"/>
            <a:pathLst>
              <a:path w="36004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360044" h="76200">
                <a:moveTo>
                  <a:pt x="359663" y="42672"/>
                </a:moveTo>
                <a:lnTo>
                  <a:pt x="359663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359663" y="42672"/>
                </a:lnTo>
                <a:close/>
              </a:path>
              <a:path w="360044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288419" y="3924096"/>
            <a:ext cx="253746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marR="5080" indent="-298450">
              <a:lnSpc>
                <a:spcPct val="1075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variable para el </a:t>
            </a:r>
            <a:r>
              <a:rPr sz="1000" dirty="0">
                <a:latin typeface="Calibri"/>
                <a:cs typeface="Calibri"/>
              </a:rPr>
              <a:t>control del </a:t>
            </a:r>
            <a:r>
              <a:rPr sz="1000" spc="-5" dirty="0">
                <a:latin typeface="Calibri"/>
                <a:cs typeface="Calibri"/>
              </a:rPr>
              <a:t>instante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muestreo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paso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integración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numérica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42CC35-365A-47D7-8CBA-829E070CF216}"/>
              </a:ext>
            </a:extLst>
          </p:cNvPr>
          <p:cNvSpPr txBox="1"/>
          <p:nvPr/>
        </p:nvSpPr>
        <p:spPr>
          <a:xfrm>
            <a:off x="1926343" y="1684352"/>
            <a:ext cx="261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1AFD54-449A-4D50-9D3B-53679B6A4D58}"/>
              </a:ext>
            </a:extLst>
          </p:cNvPr>
          <p:cNvSpPr txBox="1"/>
          <p:nvPr/>
        </p:nvSpPr>
        <p:spPr>
          <a:xfrm>
            <a:off x="1991826" y="2984375"/>
            <a:ext cx="261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0DEDB-B33E-4586-ADCD-B3FD38C48743}"/>
              </a:ext>
            </a:extLst>
          </p:cNvPr>
          <p:cNvSpPr txBox="1"/>
          <p:nvPr/>
        </p:nvSpPr>
        <p:spPr>
          <a:xfrm>
            <a:off x="1906785" y="4983987"/>
            <a:ext cx="4385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[1 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5F79F4-A2ED-46BE-9222-26A4CC14802A}"/>
                  </a:ext>
                </a:extLst>
              </p:cNvPr>
              <p:cNvSpPr txBox="1"/>
              <p:nvPr/>
            </p:nvSpPr>
            <p:spPr>
              <a:xfrm>
                <a:off x="1960769" y="5389058"/>
                <a:ext cx="7027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5F79F4-A2ED-46BE-9222-26A4CC148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69" y="5389058"/>
                <a:ext cx="702756" cy="161583"/>
              </a:xfrm>
              <a:prstGeom prst="rect">
                <a:avLst/>
              </a:prstGeom>
              <a:blipFill>
                <a:blip r:embed="rId2"/>
                <a:stretch>
                  <a:fillRect l="-4348" r="-173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209" y="1293367"/>
            <a:ext cx="765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while </a:t>
            </a:r>
            <a:r>
              <a:rPr sz="1200" spc="-5" dirty="0">
                <a:latin typeface="Calibri"/>
                <a:cs typeface="Calibri"/>
              </a:rPr>
              <a:t>T&lt;=TF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5608" y="1476247"/>
            <a:ext cx="1157091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2785" algn="l"/>
              </a:tabLst>
            </a:pPr>
            <a:r>
              <a:rPr sz="1200" spc="-10" dirty="0">
                <a:latin typeface="Calibri"/>
                <a:cs typeface="Calibri"/>
              </a:rPr>
              <a:t>XOLD</a:t>
            </a:r>
            <a:r>
              <a:rPr lang="es-ES" sz="1200" spc="-10" dirty="0">
                <a:latin typeface="Calibri"/>
                <a:cs typeface="Calibri"/>
              </a:rPr>
              <a:t> = X;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2785" algn="l"/>
              </a:tabLst>
            </a:pPr>
            <a:r>
              <a:rPr sz="1200" spc="-5" dirty="0">
                <a:latin typeface="Calibri"/>
                <a:cs typeface="Calibri"/>
              </a:rPr>
              <a:t>XDOLD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 XD;</a:t>
            </a:r>
            <a:r>
              <a:rPr sz="1200" dirty="0">
                <a:latin typeface="Calibri"/>
                <a:cs typeface="Calibri"/>
              </a:rPr>
              <a:t>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65609" y="1842008"/>
            <a:ext cx="36969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XDD=</a:t>
            </a:r>
            <a:r>
              <a:rPr lang="es-ES" sz="1200" spc="-5" dirty="0">
                <a:latin typeface="Calibri"/>
                <a:cs typeface="Calibri"/>
              </a:rPr>
              <a:t>0</a:t>
            </a:r>
            <a:r>
              <a:rPr sz="1200" spc="-5" dirty="0">
                <a:latin typeface="Calibri"/>
                <a:cs typeface="Calibri"/>
              </a:rPr>
              <a:t>.0034*32.2*XD*XD*exp(‐X/22000)/(2*BETA)‐32.2;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5608" y="2024888"/>
            <a:ext cx="3443091" cy="59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 X+H*XD;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XD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lang="es-ES" sz="1200" dirty="0">
                <a:latin typeface="Calibri"/>
                <a:cs typeface="Calibri"/>
              </a:rPr>
              <a:t>XD+H*XDD;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T=T+H;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65609" y="2573528"/>
            <a:ext cx="363777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XDD=</a:t>
            </a:r>
            <a:r>
              <a:rPr lang="es-ES" sz="1200" spc="-5" dirty="0">
                <a:latin typeface="Calibri"/>
                <a:cs typeface="Calibri"/>
              </a:rPr>
              <a:t>0</a:t>
            </a:r>
            <a:r>
              <a:rPr sz="1200" spc="-5" dirty="0">
                <a:latin typeface="Calibri"/>
                <a:cs typeface="Calibri"/>
              </a:rPr>
              <a:t>.0034*32.2*XD*XD*exp(‐X/22000)/(2*BETA)‐32.2;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5608" y="2756408"/>
            <a:ext cx="2681091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X=</a:t>
            </a:r>
            <a:r>
              <a:rPr lang="es-ES" sz="1200" dirty="0">
                <a:latin typeface="Calibri"/>
                <a:cs typeface="Calibri"/>
              </a:rPr>
              <a:t>0.5*(XOLD+X+H*XD);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XD=</a:t>
            </a:r>
            <a:r>
              <a:rPr lang="es-ES" sz="1200" dirty="0">
                <a:latin typeface="Calibri"/>
                <a:cs typeface="Calibri"/>
              </a:rPr>
              <a:t> 0.5*(XDOLD+XD+H*XDD);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S=S+H; 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S&gt;=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80008" y="3487928"/>
            <a:ext cx="2909692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=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0; </a:t>
            </a:r>
            <a:r>
              <a:rPr sz="1200" dirty="0">
                <a:latin typeface="Calibri"/>
                <a:cs typeface="Calibri"/>
              </a:rPr>
              <a:t> 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RHOH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 0.0034*EXP(-XH/22000);</a:t>
            </a:r>
            <a:r>
              <a:rPr sz="1200" dirty="0">
                <a:latin typeface="Calibri"/>
                <a:cs typeface="Calibri"/>
              </a:rPr>
              <a:t>  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F21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=</a:t>
            </a:r>
            <a:r>
              <a:rPr lang="es-ES" sz="1200" spc="-5" dirty="0">
                <a:latin typeface="Calibri"/>
                <a:cs typeface="Calibri"/>
              </a:rPr>
              <a:t> -32.2*RHOH*XDH*XDH/(44000*BETA);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 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F22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=</a:t>
            </a:r>
            <a:r>
              <a:rPr lang="es-ES" sz="1200" spc="-5" dirty="0">
                <a:latin typeface="Calibri"/>
                <a:cs typeface="Calibri"/>
              </a:rPr>
              <a:t> RHOH*32.2*XDH/BETA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3009" y="1279397"/>
            <a:ext cx="330200" cy="269240"/>
          </a:xfrm>
          <a:custGeom>
            <a:avLst/>
            <a:gdLst/>
            <a:ahLst/>
            <a:cxnLst/>
            <a:rect l="l" t="t" r="r" b="b"/>
            <a:pathLst>
              <a:path w="330200" h="269240">
                <a:moveTo>
                  <a:pt x="329946" y="134111"/>
                </a:moveTo>
                <a:lnTo>
                  <a:pt x="195834" y="0"/>
                </a:lnTo>
                <a:lnTo>
                  <a:pt x="195834" y="67055"/>
                </a:lnTo>
                <a:lnTo>
                  <a:pt x="0" y="67055"/>
                </a:lnTo>
                <a:lnTo>
                  <a:pt x="0" y="201167"/>
                </a:lnTo>
                <a:lnTo>
                  <a:pt x="195834" y="201167"/>
                </a:lnTo>
                <a:lnTo>
                  <a:pt x="195834" y="268985"/>
                </a:lnTo>
                <a:lnTo>
                  <a:pt x="329946" y="134111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93505" y="3280409"/>
            <a:ext cx="330835" cy="268605"/>
          </a:xfrm>
          <a:custGeom>
            <a:avLst/>
            <a:gdLst/>
            <a:ahLst/>
            <a:cxnLst/>
            <a:rect l="l" t="t" r="r" b="b"/>
            <a:pathLst>
              <a:path w="330835" h="268604">
                <a:moveTo>
                  <a:pt x="330708" y="134112"/>
                </a:moveTo>
                <a:lnTo>
                  <a:pt x="196596" y="0"/>
                </a:lnTo>
                <a:lnTo>
                  <a:pt x="196596" y="67056"/>
                </a:lnTo>
                <a:lnTo>
                  <a:pt x="0" y="67056"/>
                </a:lnTo>
                <a:lnTo>
                  <a:pt x="0" y="201168"/>
                </a:lnTo>
                <a:lnTo>
                  <a:pt x="196596" y="201168"/>
                </a:lnTo>
                <a:lnTo>
                  <a:pt x="196596" y="268224"/>
                </a:lnTo>
                <a:lnTo>
                  <a:pt x="330708" y="1341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75645" y="4545342"/>
            <a:ext cx="38100" cy="1080135"/>
          </a:xfrm>
          <a:custGeom>
            <a:avLst/>
            <a:gdLst/>
            <a:ahLst/>
            <a:cxnLst/>
            <a:rect l="l" t="t" r="r" b="b"/>
            <a:pathLst>
              <a:path w="38100" h="1080135">
                <a:moveTo>
                  <a:pt x="38100" y="1066800"/>
                </a:moveTo>
                <a:lnTo>
                  <a:pt x="0" y="1066800"/>
                </a:lnTo>
                <a:lnTo>
                  <a:pt x="0" y="1079754"/>
                </a:lnTo>
                <a:lnTo>
                  <a:pt x="38100" y="1079754"/>
                </a:lnTo>
                <a:lnTo>
                  <a:pt x="38100" y="1066800"/>
                </a:lnTo>
                <a:close/>
              </a:path>
              <a:path w="38100" h="1080135">
                <a:moveTo>
                  <a:pt x="38100" y="914400"/>
                </a:moveTo>
                <a:lnTo>
                  <a:pt x="0" y="9144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914400"/>
                </a:lnTo>
                <a:close/>
              </a:path>
              <a:path w="38100" h="1080135">
                <a:moveTo>
                  <a:pt x="38100" y="762000"/>
                </a:moveTo>
                <a:lnTo>
                  <a:pt x="0" y="762000"/>
                </a:lnTo>
                <a:lnTo>
                  <a:pt x="0" y="876300"/>
                </a:lnTo>
                <a:lnTo>
                  <a:pt x="38100" y="876300"/>
                </a:lnTo>
                <a:lnTo>
                  <a:pt x="38100" y="762000"/>
                </a:lnTo>
                <a:close/>
              </a:path>
              <a:path w="38100" h="1080135">
                <a:moveTo>
                  <a:pt x="38100" y="609600"/>
                </a:moveTo>
                <a:lnTo>
                  <a:pt x="0" y="609600"/>
                </a:lnTo>
                <a:lnTo>
                  <a:pt x="0" y="723900"/>
                </a:lnTo>
                <a:lnTo>
                  <a:pt x="38100" y="723900"/>
                </a:lnTo>
                <a:lnTo>
                  <a:pt x="38100" y="609600"/>
                </a:lnTo>
                <a:close/>
              </a:path>
              <a:path w="38100" h="1080135">
                <a:moveTo>
                  <a:pt x="38100" y="457200"/>
                </a:moveTo>
                <a:lnTo>
                  <a:pt x="0" y="457200"/>
                </a:lnTo>
                <a:lnTo>
                  <a:pt x="0" y="571500"/>
                </a:lnTo>
                <a:lnTo>
                  <a:pt x="38100" y="571500"/>
                </a:lnTo>
                <a:lnTo>
                  <a:pt x="38100" y="457200"/>
                </a:lnTo>
                <a:close/>
              </a:path>
              <a:path w="38100" h="1080135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1080135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1080135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6071" y="4545342"/>
            <a:ext cx="38100" cy="1080135"/>
          </a:xfrm>
          <a:custGeom>
            <a:avLst/>
            <a:gdLst/>
            <a:ahLst/>
            <a:cxnLst/>
            <a:rect l="l" t="t" r="r" b="b"/>
            <a:pathLst>
              <a:path w="38100" h="1080135">
                <a:moveTo>
                  <a:pt x="38100" y="1066800"/>
                </a:moveTo>
                <a:lnTo>
                  <a:pt x="0" y="1066800"/>
                </a:lnTo>
                <a:lnTo>
                  <a:pt x="0" y="1079754"/>
                </a:lnTo>
                <a:lnTo>
                  <a:pt x="38100" y="1079754"/>
                </a:lnTo>
                <a:lnTo>
                  <a:pt x="38100" y="1066800"/>
                </a:lnTo>
                <a:close/>
              </a:path>
              <a:path w="38100" h="1080135">
                <a:moveTo>
                  <a:pt x="38100" y="914400"/>
                </a:moveTo>
                <a:lnTo>
                  <a:pt x="0" y="9144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914400"/>
                </a:lnTo>
                <a:close/>
              </a:path>
              <a:path w="38100" h="1080135">
                <a:moveTo>
                  <a:pt x="38100" y="762000"/>
                </a:moveTo>
                <a:lnTo>
                  <a:pt x="0" y="762000"/>
                </a:lnTo>
                <a:lnTo>
                  <a:pt x="0" y="876300"/>
                </a:lnTo>
                <a:lnTo>
                  <a:pt x="38100" y="876300"/>
                </a:lnTo>
                <a:lnTo>
                  <a:pt x="38100" y="762000"/>
                </a:lnTo>
                <a:close/>
              </a:path>
              <a:path w="38100" h="1080135">
                <a:moveTo>
                  <a:pt x="38100" y="609600"/>
                </a:moveTo>
                <a:lnTo>
                  <a:pt x="0" y="609600"/>
                </a:lnTo>
                <a:lnTo>
                  <a:pt x="0" y="723900"/>
                </a:lnTo>
                <a:lnTo>
                  <a:pt x="38100" y="723900"/>
                </a:lnTo>
                <a:lnTo>
                  <a:pt x="38100" y="609600"/>
                </a:lnTo>
                <a:close/>
              </a:path>
              <a:path w="38100" h="1080135">
                <a:moveTo>
                  <a:pt x="38100" y="457200"/>
                </a:moveTo>
                <a:lnTo>
                  <a:pt x="0" y="457200"/>
                </a:lnTo>
                <a:lnTo>
                  <a:pt x="0" y="571500"/>
                </a:lnTo>
                <a:lnTo>
                  <a:pt x="38100" y="571500"/>
                </a:lnTo>
                <a:lnTo>
                  <a:pt x="38100" y="457200"/>
                </a:lnTo>
                <a:close/>
              </a:path>
              <a:path w="38100" h="1080135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1080135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1080135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93636" y="1525524"/>
            <a:ext cx="191770" cy="1824989"/>
          </a:xfrm>
          <a:custGeom>
            <a:avLst/>
            <a:gdLst/>
            <a:ahLst/>
            <a:cxnLst/>
            <a:rect l="l" t="t" r="r" b="b"/>
            <a:pathLst>
              <a:path w="191770" h="1824989">
                <a:moveTo>
                  <a:pt x="91440" y="902969"/>
                </a:moveTo>
                <a:lnTo>
                  <a:pt x="91440" y="11429"/>
                </a:lnTo>
                <a:lnTo>
                  <a:pt x="90678" y="11429"/>
                </a:lnTo>
                <a:lnTo>
                  <a:pt x="87630" y="9905"/>
                </a:lnTo>
                <a:lnTo>
                  <a:pt x="48839" y="2552"/>
                </a:lnTo>
                <a:lnTo>
                  <a:pt x="9906" y="42"/>
                </a:lnTo>
                <a:lnTo>
                  <a:pt x="0" y="0"/>
                </a:lnTo>
                <a:lnTo>
                  <a:pt x="0" y="9906"/>
                </a:lnTo>
                <a:lnTo>
                  <a:pt x="9906" y="9926"/>
                </a:lnTo>
                <a:lnTo>
                  <a:pt x="28007" y="10408"/>
                </a:lnTo>
                <a:lnTo>
                  <a:pt x="47272" y="11720"/>
                </a:lnTo>
                <a:lnTo>
                  <a:pt x="66236" y="14408"/>
                </a:lnTo>
                <a:lnTo>
                  <a:pt x="84582" y="19049"/>
                </a:lnTo>
                <a:lnTo>
                  <a:pt x="86868" y="19811"/>
                </a:lnTo>
                <a:lnTo>
                  <a:pt x="86868" y="20319"/>
                </a:lnTo>
                <a:lnTo>
                  <a:pt x="87630" y="20827"/>
                </a:lnTo>
                <a:lnTo>
                  <a:pt x="87630" y="20573"/>
                </a:lnTo>
                <a:lnTo>
                  <a:pt x="88392" y="21335"/>
                </a:lnTo>
                <a:lnTo>
                  <a:pt x="88392" y="20573"/>
                </a:lnTo>
                <a:lnTo>
                  <a:pt x="89154" y="22097"/>
                </a:lnTo>
                <a:lnTo>
                  <a:pt x="89154" y="900684"/>
                </a:lnTo>
                <a:lnTo>
                  <a:pt x="91440" y="902969"/>
                </a:lnTo>
                <a:close/>
              </a:path>
              <a:path w="191770" h="1824989">
                <a:moveTo>
                  <a:pt x="86868" y="1804416"/>
                </a:moveTo>
                <a:lnTo>
                  <a:pt x="46905" y="1813307"/>
                </a:lnTo>
                <a:lnTo>
                  <a:pt x="0" y="1815083"/>
                </a:lnTo>
                <a:lnTo>
                  <a:pt x="0" y="1824989"/>
                </a:lnTo>
                <a:lnTo>
                  <a:pt x="9906" y="1824989"/>
                </a:lnTo>
                <a:lnTo>
                  <a:pt x="29535" y="1823876"/>
                </a:lnTo>
                <a:lnTo>
                  <a:pt x="49144" y="1822451"/>
                </a:lnTo>
                <a:lnTo>
                  <a:pt x="68565" y="1819819"/>
                </a:lnTo>
                <a:lnTo>
                  <a:pt x="86106" y="1815462"/>
                </a:lnTo>
                <a:lnTo>
                  <a:pt x="86106" y="1805177"/>
                </a:lnTo>
                <a:lnTo>
                  <a:pt x="86868" y="1804416"/>
                </a:lnTo>
                <a:close/>
              </a:path>
              <a:path w="191770" h="1824989">
                <a:moveTo>
                  <a:pt x="86868" y="20319"/>
                </a:moveTo>
                <a:lnTo>
                  <a:pt x="86868" y="19811"/>
                </a:lnTo>
                <a:lnTo>
                  <a:pt x="86106" y="19811"/>
                </a:lnTo>
                <a:lnTo>
                  <a:pt x="86868" y="20319"/>
                </a:lnTo>
                <a:close/>
              </a:path>
              <a:path w="191770" h="1824989">
                <a:moveTo>
                  <a:pt x="88392" y="1803654"/>
                </a:moveTo>
                <a:lnTo>
                  <a:pt x="86106" y="1805177"/>
                </a:lnTo>
                <a:lnTo>
                  <a:pt x="86106" y="1815462"/>
                </a:lnTo>
                <a:lnTo>
                  <a:pt x="87630" y="1815083"/>
                </a:lnTo>
                <a:lnTo>
                  <a:pt x="87630" y="1804416"/>
                </a:lnTo>
                <a:lnTo>
                  <a:pt x="88392" y="1803654"/>
                </a:lnTo>
                <a:close/>
              </a:path>
              <a:path w="191770" h="1824989">
                <a:moveTo>
                  <a:pt x="88392" y="21335"/>
                </a:moveTo>
                <a:lnTo>
                  <a:pt x="87630" y="20573"/>
                </a:lnTo>
                <a:lnTo>
                  <a:pt x="87630" y="20827"/>
                </a:lnTo>
                <a:lnTo>
                  <a:pt x="88392" y="21335"/>
                </a:lnTo>
                <a:close/>
              </a:path>
              <a:path w="191770" h="1824989">
                <a:moveTo>
                  <a:pt x="89154" y="1802892"/>
                </a:moveTo>
                <a:lnTo>
                  <a:pt x="87630" y="1804416"/>
                </a:lnTo>
                <a:lnTo>
                  <a:pt x="87630" y="1815083"/>
                </a:lnTo>
                <a:lnTo>
                  <a:pt x="88392" y="1814702"/>
                </a:lnTo>
                <a:lnTo>
                  <a:pt x="88392" y="1804416"/>
                </a:lnTo>
                <a:lnTo>
                  <a:pt x="89154" y="1802892"/>
                </a:lnTo>
                <a:close/>
              </a:path>
              <a:path w="191770" h="1824989">
                <a:moveTo>
                  <a:pt x="89154" y="22097"/>
                </a:moveTo>
                <a:lnTo>
                  <a:pt x="88392" y="20573"/>
                </a:lnTo>
                <a:lnTo>
                  <a:pt x="88392" y="21335"/>
                </a:lnTo>
                <a:lnTo>
                  <a:pt x="89154" y="22097"/>
                </a:lnTo>
                <a:close/>
              </a:path>
              <a:path w="191770" h="1824989">
                <a:moveTo>
                  <a:pt x="89154" y="899922"/>
                </a:moveTo>
                <a:lnTo>
                  <a:pt x="89154" y="22097"/>
                </a:lnTo>
                <a:lnTo>
                  <a:pt x="88392" y="21335"/>
                </a:lnTo>
                <a:lnTo>
                  <a:pt x="88392" y="898397"/>
                </a:lnTo>
                <a:lnTo>
                  <a:pt x="89154" y="899922"/>
                </a:lnTo>
                <a:close/>
              </a:path>
              <a:path w="191770" h="1824989">
                <a:moveTo>
                  <a:pt x="89154" y="1802892"/>
                </a:moveTo>
                <a:lnTo>
                  <a:pt x="89154" y="925068"/>
                </a:lnTo>
                <a:lnTo>
                  <a:pt x="88392" y="926591"/>
                </a:lnTo>
                <a:lnTo>
                  <a:pt x="88392" y="1803654"/>
                </a:lnTo>
                <a:lnTo>
                  <a:pt x="89154" y="1802892"/>
                </a:lnTo>
                <a:close/>
              </a:path>
              <a:path w="191770" h="1824989">
                <a:moveTo>
                  <a:pt x="91440" y="1813560"/>
                </a:moveTo>
                <a:lnTo>
                  <a:pt x="91440" y="922019"/>
                </a:lnTo>
                <a:lnTo>
                  <a:pt x="89154" y="924306"/>
                </a:lnTo>
                <a:lnTo>
                  <a:pt x="89154" y="1802892"/>
                </a:lnTo>
                <a:lnTo>
                  <a:pt x="88392" y="1804416"/>
                </a:lnTo>
                <a:lnTo>
                  <a:pt x="88392" y="1814702"/>
                </a:lnTo>
                <a:lnTo>
                  <a:pt x="90678" y="1813560"/>
                </a:lnTo>
                <a:lnTo>
                  <a:pt x="91440" y="1813560"/>
                </a:lnTo>
                <a:close/>
              </a:path>
              <a:path w="191770" h="1824989">
                <a:moveTo>
                  <a:pt x="98298" y="907541"/>
                </a:moveTo>
                <a:lnTo>
                  <a:pt x="98298" y="896874"/>
                </a:lnTo>
                <a:lnTo>
                  <a:pt x="96774" y="895350"/>
                </a:lnTo>
                <a:lnTo>
                  <a:pt x="96774" y="16001"/>
                </a:lnTo>
                <a:lnTo>
                  <a:pt x="96012" y="16001"/>
                </a:lnTo>
                <a:lnTo>
                  <a:pt x="94488" y="14477"/>
                </a:lnTo>
                <a:lnTo>
                  <a:pt x="94488" y="13715"/>
                </a:lnTo>
                <a:lnTo>
                  <a:pt x="93726" y="13715"/>
                </a:lnTo>
                <a:lnTo>
                  <a:pt x="93726" y="12953"/>
                </a:lnTo>
                <a:lnTo>
                  <a:pt x="91440" y="12191"/>
                </a:lnTo>
                <a:lnTo>
                  <a:pt x="91440" y="903732"/>
                </a:lnTo>
                <a:lnTo>
                  <a:pt x="92202" y="903732"/>
                </a:lnTo>
                <a:lnTo>
                  <a:pt x="94488" y="905256"/>
                </a:lnTo>
                <a:lnTo>
                  <a:pt x="95250" y="906018"/>
                </a:lnTo>
                <a:lnTo>
                  <a:pt x="98298" y="907541"/>
                </a:lnTo>
                <a:close/>
              </a:path>
              <a:path w="191770" h="1824989">
                <a:moveTo>
                  <a:pt x="176784" y="917447"/>
                </a:moveTo>
                <a:lnTo>
                  <a:pt x="156930" y="916364"/>
                </a:lnTo>
                <a:lnTo>
                  <a:pt x="137198" y="914904"/>
                </a:lnTo>
                <a:lnTo>
                  <a:pt x="119152" y="912446"/>
                </a:lnTo>
                <a:lnTo>
                  <a:pt x="117117" y="912712"/>
                </a:lnTo>
                <a:lnTo>
                  <a:pt x="99060" y="917447"/>
                </a:lnTo>
                <a:lnTo>
                  <a:pt x="95250" y="918972"/>
                </a:lnTo>
                <a:lnTo>
                  <a:pt x="94488" y="919734"/>
                </a:lnTo>
                <a:lnTo>
                  <a:pt x="92202" y="920496"/>
                </a:lnTo>
                <a:lnTo>
                  <a:pt x="92202" y="921258"/>
                </a:lnTo>
                <a:lnTo>
                  <a:pt x="91440" y="921258"/>
                </a:lnTo>
                <a:lnTo>
                  <a:pt x="91440" y="1812798"/>
                </a:lnTo>
                <a:lnTo>
                  <a:pt x="93726" y="1811274"/>
                </a:lnTo>
                <a:lnTo>
                  <a:pt x="94488" y="1811274"/>
                </a:lnTo>
                <a:lnTo>
                  <a:pt x="94488" y="1810512"/>
                </a:lnTo>
                <a:lnTo>
                  <a:pt x="96012" y="1808988"/>
                </a:lnTo>
                <a:lnTo>
                  <a:pt x="96774" y="1808988"/>
                </a:lnTo>
                <a:lnTo>
                  <a:pt x="96774" y="929640"/>
                </a:lnTo>
                <a:lnTo>
                  <a:pt x="98298" y="928116"/>
                </a:lnTo>
                <a:lnTo>
                  <a:pt x="98298" y="928369"/>
                </a:lnTo>
                <a:lnTo>
                  <a:pt x="99060" y="927862"/>
                </a:lnTo>
                <a:lnTo>
                  <a:pt x="99060" y="927354"/>
                </a:lnTo>
                <a:lnTo>
                  <a:pt x="102108" y="926591"/>
                </a:lnTo>
                <a:lnTo>
                  <a:pt x="120335" y="921846"/>
                </a:lnTo>
                <a:lnTo>
                  <a:pt x="139022" y="919224"/>
                </a:lnTo>
                <a:lnTo>
                  <a:pt x="158157" y="917992"/>
                </a:lnTo>
                <a:lnTo>
                  <a:pt x="176784" y="917447"/>
                </a:lnTo>
                <a:close/>
              </a:path>
              <a:path w="191770" h="1824989">
                <a:moveTo>
                  <a:pt x="98107" y="896493"/>
                </a:moveTo>
                <a:lnTo>
                  <a:pt x="97536" y="895350"/>
                </a:lnTo>
                <a:lnTo>
                  <a:pt x="97536" y="17525"/>
                </a:lnTo>
                <a:lnTo>
                  <a:pt x="96774" y="16763"/>
                </a:lnTo>
                <a:lnTo>
                  <a:pt x="96774" y="895350"/>
                </a:lnTo>
                <a:lnTo>
                  <a:pt x="97536" y="896112"/>
                </a:lnTo>
                <a:lnTo>
                  <a:pt x="98107" y="896493"/>
                </a:lnTo>
                <a:close/>
              </a:path>
              <a:path w="191770" h="1824989">
                <a:moveTo>
                  <a:pt x="98107" y="928497"/>
                </a:moveTo>
                <a:lnTo>
                  <a:pt x="97536" y="928878"/>
                </a:lnTo>
                <a:lnTo>
                  <a:pt x="96774" y="929640"/>
                </a:lnTo>
                <a:lnTo>
                  <a:pt x="96774" y="1808226"/>
                </a:lnTo>
                <a:lnTo>
                  <a:pt x="97536" y="1807464"/>
                </a:lnTo>
                <a:lnTo>
                  <a:pt x="97536" y="929640"/>
                </a:lnTo>
                <a:lnTo>
                  <a:pt x="98107" y="928497"/>
                </a:lnTo>
                <a:close/>
              </a:path>
              <a:path w="191770" h="1824989">
                <a:moveTo>
                  <a:pt x="98298" y="896874"/>
                </a:moveTo>
                <a:lnTo>
                  <a:pt x="98107" y="896493"/>
                </a:lnTo>
                <a:lnTo>
                  <a:pt x="97536" y="896112"/>
                </a:lnTo>
                <a:lnTo>
                  <a:pt x="98298" y="896874"/>
                </a:lnTo>
                <a:close/>
              </a:path>
              <a:path w="191770" h="1824989">
                <a:moveTo>
                  <a:pt x="98298" y="928116"/>
                </a:moveTo>
                <a:lnTo>
                  <a:pt x="97536" y="928878"/>
                </a:lnTo>
                <a:lnTo>
                  <a:pt x="98107" y="928497"/>
                </a:lnTo>
                <a:lnTo>
                  <a:pt x="98298" y="928116"/>
                </a:lnTo>
                <a:close/>
              </a:path>
              <a:path w="191770" h="1824989">
                <a:moveTo>
                  <a:pt x="99822" y="907912"/>
                </a:moveTo>
                <a:lnTo>
                  <a:pt x="99822" y="897636"/>
                </a:lnTo>
                <a:lnTo>
                  <a:pt x="98107" y="896493"/>
                </a:lnTo>
                <a:lnTo>
                  <a:pt x="98298" y="896874"/>
                </a:lnTo>
                <a:lnTo>
                  <a:pt x="98298" y="907541"/>
                </a:lnTo>
                <a:lnTo>
                  <a:pt x="99822" y="907912"/>
                </a:lnTo>
                <a:close/>
              </a:path>
              <a:path w="191770" h="1824989">
                <a:moveTo>
                  <a:pt x="98298" y="928369"/>
                </a:moveTo>
                <a:lnTo>
                  <a:pt x="98298" y="928116"/>
                </a:lnTo>
                <a:lnTo>
                  <a:pt x="98107" y="928497"/>
                </a:lnTo>
                <a:lnTo>
                  <a:pt x="98298" y="928369"/>
                </a:lnTo>
                <a:close/>
              </a:path>
              <a:path w="191770" h="1824989">
                <a:moveTo>
                  <a:pt x="176784" y="907541"/>
                </a:moveTo>
                <a:lnTo>
                  <a:pt x="120091" y="903037"/>
                </a:lnTo>
                <a:lnTo>
                  <a:pt x="99060" y="896874"/>
                </a:lnTo>
                <a:lnTo>
                  <a:pt x="99822" y="897636"/>
                </a:lnTo>
                <a:lnTo>
                  <a:pt x="99822" y="907912"/>
                </a:lnTo>
                <a:lnTo>
                  <a:pt x="117637" y="912240"/>
                </a:lnTo>
                <a:lnTo>
                  <a:pt x="120335" y="912292"/>
                </a:lnTo>
                <a:lnTo>
                  <a:pt x="137431" y="910061"/>
                </a:lnTo>
                <a:lnTo>
                  <a:pt x="158157" y="908617"/>
                </a:lnTo>
                <a:lnTo>
                  <a:pt x="176784" y="907541"/>
                </a:lnTo>
                <a:close/>
              </a:path>
              <a:path w="191770" h="1824989">
                <a:moveTo>
                  <a:pt x="99822" y="927354"/>
                </a:moveTo>
                <a:lnTo>
                  <a:pt x="99060" y="927354"/>
                </a:lnTo>
                <a:lnTo>
                  <a:pt x="99060" y="927862"/>
                </a:lnTo>
                <a:lnTo>
                  <a:pt x="99822" y="927354"/>
                </a:lnTo>
                <a:close/>
              </a:path>
              <a:path w="191770" h="1824989">
                <a:moveTo>
                  <a:pt x="191262" y="915162"/>
                </a:moveTo>
                <a:lnTo>
                  <a:pt x="191262" y="909828"/>
                </a:lnTo>
                <a:lnTo>
                  <a:pt x="188976" y="907541"/>
                </a:lnTo>
                <a:lnTo>
                  <a:pt x="176784" y="907541"/>
                </a:lnTo>
                <a:lnTo>
                  <a:pt x="156930" y="908701"/>
                </a:lnTo>
                <a:lnTo>
                  <a:pt x="137431" y="910061"/>
                </a:lnTo>
                <a:lnTo>
                  <a:pt x="119152" y="912446"/>
                </a:lnTo>
                <a:lnTo>
                  <a:pt x="137198" y="914904"/>
                </a:lnTo>
                <a:lnTo>
                  <a:pt x="156930" y="916364"/>
                </a:lnTo>
                <a:lnTo>
                  <a:pt x="176784" y="917447"/>
                </a:lnTo>
                <a:lnTo>
                  <a:pt x="188976" y="917447"/>
                </a:lnTo>
                <a:lnTo>
                  <a:pt x="191262" y="91516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75659" y="1638910"/>
            <a:ext cx="2765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Integración </a:t>
            </a:r>
            <a:r>
              <a:rPr sz="1000" spc="-5" dirty="0">
                <a:latin typeface="Calibri"/>
                <a:cs typeface="Calibri"/>
              </a:rPr>
              <a:t>numérica </a:t>
            </a:r>
            <a:r>
              <a:rPr sz="1000" dirty="0">
                <a:latin typeface="Calibri"/>
                <a:cs typeface="Calibri"/>
              </a:rPr>
              <a:t>Runge‐Kutta de segundo </a:t>
            </a:r>
            <a:r>
              <a:rPr sz="1000" spc="-5" dirty="0">
                <a:latin typeface="Calibri"/>
                <a:cs typeface="Calibri"/>
              </a:rPr>
              <a:t>orden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ecuación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diferencial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no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lineal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segundo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orden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2529" y="2409986"/>
            <a:ext cx="1962208" cy="466319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769610" y="3733800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3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720089" h="76200">
                <a:moveTo>
                  <a:pt x="720089" y="43433"/>
                </a:moveTo>
                <a:lnTo>
                  <a:pt x="720089" y="33527"/>
                </a:lnTo>
                <a:lnTo>
                  <a:pt x="64008" y="33528"/>
                </a:lnTo>
                <a:lnTo>
                  <a:pt x="64008" y="43434"/>
                </a:lnTo>
                <a:lnTo>
                  <a:pt x="720089" y="43433"/>
                </a:lnTo>
                <a:close/>
              </a:path>
              <a:path w="720089" h="76200">
                <a:moveTo>
                  <a:pt x="76200" y="76200"/>
                </a:moveTo>
                <a:lnTo>
                  <a:pt x="76200" y="43434"/>
                </a:lnTo>
                <a:lnTo>
                  <a:pt x="64008" y="43434"/>
                </a:lnTo>
                <a:lnTo>
                  <a:pt x="64008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24320" y="3655567"/>
            <a:ext cx="20751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cálculo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densidad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aire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estimada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050" y="609600"/>
            <a:ext cx="6661150" cy="6369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128242-8774-4DDB-ADD1-AA4CE7EEE207}"/>
                  </a:ext>
                </a:extLst>
              </p:cNvPr>
              <p:cNvSpPr txBox="1"/>
              <p:nvPr/>
            </p:nvSpPr>
            <p:spPr>
              <a:xfrm>
                <a:off x="6565900" y="1419225"/>
                <a:ext cx="2940227" cy="768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128242-8774-4DDB-ADD1-AA4CE7EE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1419225"/>
                <a:ext cx="2940227" cy="768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6CD06B-9CAF-4AB2-B733-0AB61EEB550D}"/>
                  </a:ext>
                </a:extLst>
              </p:cNvPr>
              <p:cNvSpPr txBox="1"/>
              <p:nvPr/>
            </p:nvSpPr>
            <p:spPr>
              <a:xfrm>
                <a:off x="5836350" y="665021"/>
                <a:ext cx="1122550" cy="349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6CD06B-9CAF-4AB2-B733-0AB61EEB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350" y="665021"/>
                <a:ext cx="1122550" cy="349391"/>
              </a:xfrm>
              <a:prstGeom prst="rect">
                <a:avLst/>
              </a:prstGeom>
              <a:blipFill>
                <a:blip r:embed="rId4"/>
                <a:stretch>
                  <a:fillRect l="-4324" t="-3509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D8C2D-3862-4CA5-AB6A-5A3157B3E596}"/>
                  </a:ext>
                </a:extLst>
              </p:cNvPr>
              <p:cNvSpPr txBox="1"/>
              <p:nvPr/>
            </p:nvSpPr>
            <p:spPr>
              <a:xfrm>
                <a:off x="3921203" y="6123963"/>
                <a:ext cx="5551904" cy="773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sSub>
                                          <m:sSubPr>
                                            <m:ctrlP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D8C2D-3862-4CA5-AB6A-5A3157B3E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03" y="6123963"/>
                <a:ext cx="5551904" cy="773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2E80C2A-D70C-48C2-A13F-1339625C0C51}"/>
              </a:ext>
            </a:extLst>
          </p:cNvPr>
          <p:cNvSpPr/>
          <p:nvPr/>
        </p:nvSpPr>
        <p:spPr>
          <a:xfrm>
            <a:off x="6261099" y="3400425"/>
            <a:ext cx="3212007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F6597-F867-44D3-B2A2-ED67DA7ABE1E}"/>
              </a:ext>
            </a:extLst>
          </p:cNvPr>
          <p:cNvSpPr/>
          <p:nvPr/>
        </p:nvSpPr>
        <p:spPr>
          <a:xfrm>
            <a:off x="4737100" y="2105025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1DD1B6-1017-4EDF-8C21-1A1BE379ACCA}"/>
              </a:ext>
            </a:extLst>
          </p:cNvPr>
          <p:cNvSpPr/>
          <p:nvPr/>
        </p:nvSpPr>
        <p:spPr>
          <a:xfrm>
            <a:off x="5041900" y="2486025"/>
            <a:ext cx="79445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076E7-DE3C-4E2B-A876-2747939A743F}"/>
              </a:ext>
            </a:extLst>
          </p:cNvPr>
          <p:cNvSpPr txBox="1"/>
          <p:nvPr/>
        </p:nvSpPr>
        <p:spPr>
          <a:xfrm>
            <a:off x="4584700" y="2028825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1;</a:t>
            </a:r>
          </a:p>
          <a:p>
            <a:r>
              <a:rPr lang="en-GB" sz="1200" dirty="0"/>
              <a:t>TS;</a:t>
            </a:r>
          </a:p>
          <a:p>
            <a:r>
              <a:rPr lang="en-GB" sz="1200" dirty="0"/>
              <a:t>F21*TS;</a:t>
            </a:r>
          </a:p>
          <a:p>
            <a:r>
              <a:rPr lang="en-GB" sz="1200" dirty="0"/>
              <a:t>1+F22*TS;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2D7CA-ACFF-4541-AFCA-0FE607B5D196}"/>
              </a:ext>
            </a:extLst>
          </p:cNvPr>
          <p:cNvSpPr txBox="1"/>
          <p:nvPr/>
        </p:nvSpPr>
        <p:spPr>
          <a:xfrm>
            <a:off x="4617150" y="2943225"/>
            <a:ext cx="278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1+0.5*TS*TS*F21;</a:t>
            </a:r>
          </a:p>
          <a:p>
            <a:r>
              <a:rPr lang="en-GB" sz="1200" dirty="0"/>
              <a:t>TS+0.5*TS*TS*F22;</a:t>
            </a:r>
          </a:p>
          <a:p>
            <a:r>
              <a:rPr lang="en-GB" sz="1200" dirty="0"/>
              <a:t>F21*TS+0.5*TS*TS*F21*F22;</a:t>
            </a:r>
          </a:p>
          <a:p>
            <a:r>
              <a:rPr lang="en-GB" sz="1200" dirty="0"/>
              <a:t>1+F22*TS+0.5*TS*TS*(F21+F22*F22);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44755-3FBD-442E-AD2C-1CBC789AE816}"/>
              </a:ext>
            </a:extLst>
          </p:cNvPr>
          <p:cNvSpPr txBox="1"/>
          <p:nvPr/>
        </p:nvSpPr>
        <p:spPr>
          <a:xfrm>
            <a:off x="4584700" y="3863054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1+0.5*TS*TS*F21+TS*TS*TS*F21*F22/6;</a:t>
            </a:r>
          </a:p>
          <a:p>
            <a:r>
              <a:rPr lang="en-GB" sz="1200" dirty="0"/>
              <a:t>TS+0.5*TS*TS*F22+TS*TS*TS*(F21+F22*F22)/6;</a:t>
            </a:r>
          </a:p>
          <a:p>
            <a:r>
              <a:rPr lang="en-GB" sz="1200" dirty="0"/>
              <a:t>F21*TS+0.5*TS*TS*F21*F22+TS*TS*TS*(F21*F21+F22*F22*F21)/6;</a:t>
            </a:r>
          </a:p>
          <a:p>
            <a:r>
              <a:rPr lang="en-GB" sz="1200" dirty="0"/>
              <a:t>1+F22*TS+0.5*TS*TS*(F21+F22*F22)+TS*TS*TS*(2*F21*F22+F22**3)/6;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0" y="520700"/>
            <a:ext cx="6604000" cy="6572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BF9F35-88A1-49A2-A1A4-75179B12485E}"/>
              </a:ext>
            </a:extLst>
          </p:cNvPr>
          <p:cNvSpPr/>
          <p:nvPr/>
        </p:nvSpPr>
        <p:spPr>
          <a:xfrm>
            <a:off x="3594100" y="1038225"/>
            <a:ext cx="2590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6A341-9759-41C6-BD34-6ADBD4963A76}"/>
              </a:ext>
            </a:extLst>
          </p:cNvPr>
          <p:cNvSpPr txBox="1"/>
          <p:nvPr/>
        </p:nvSpPr>
        <p:spPr>
          <a:xfrm>
            <a:off x="3169350" y="1003726"/>
            <a:ext cx="3015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PHIS*TS*TS*TS/3;</a:t>
            </a:r>
          </a:p>
          <a:p>
            <a:r>
              <a:rPr lang="en-GB" sz="1200" dirty="0"/>
              <a:t>PHIS*(TS*TS/2+F22*TS*TS*TS/3);</a:t>
            </a:r>
          </a:p>
          <a:p>
            <a:r>
              <a:rPr lang="en-GB" sz="1200" dirty="0"/>
              <a:t>Q(1,2);</a:t>
            </a:r>
          </a:p>
          <a:p>
            <a:r>
              <a:rPr lang="en-GB" sz="1200" dirty="0"/>
              <a:t>PHIS*(TS+F22*TS*TS+F22*F22*TS*TS*TS/3);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6D3A4-F83D-4856-B0F8-3E80D2FE8B50}"/>
                  </a:ext>
                </a:extLst>
              </p:cNvPr>
              <p:cNvSpPr txBox="1"/>
              <p:nvPr/>
            </p:nvSpPr>
            <p:spPr>
              <a:xfrm>
                <a:off x="2374900" y="2862948"/>
                <a:ext cx="23731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𝑖𝑛𝑣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6D3A4-F83D-4856-B0F8-3E80D2FE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00" y="2862948"/>
                <a:ext cx="2373150" cy="184666"/>
              </a:xfrm>
              <a:prstGeom prst="rect">
                <a:avLst/>
              </a:prstGeom>
              <a:blipFill>
                <a:blip r:embed="rId3"/>
                <a:stretch>
                  <a:fillRect l="-1028" t="-3333" r="-771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AAF4BC-08BF-4D7B-8114-1C7FDAA7642E}"/>
                  </a:ext>
                </a:extLst>
              </p:cNvPr>
              <p:cNvSpPr txBox="1"/>
              <p:nvPr/>
            </p:nvSpPr>
            <p:spPr>
              <a:xfrm>
                <a:off x="2374900" y="2562225"/>
                <a:ext cx="17132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𝑃𝐻𝐼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𝑃𝐻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AAF4BC-08BF-4D7B-8114-1C7FDAA7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00" y="2562225"/>
                <a:ext cx="1713290" cy="184666"/>
              </a:xfrm>
              <a:prstGeom prst="rect">
                <a:avLst/>
              </a:prstGeom>
              <a:blipFill>
                <a:blip r:embed="rId4"/>
                <a:stretch>
                  <a:fillRect l="-1779" r="-1068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DA3BB-2531-40CB-BFD9-908E6617AF1A}"/>
                  </a:ext>
                </a:extLst>
              </p:cNvPr>
              <p:cNvSpPr txBox="1"/>
              <p:nvPr/>
            </p:nvSpPr>
            <p:spPr>
              <a:xfrm>
                <a:off x="2374900" y="3148134"/>
                <a:ext cx="14316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s-ES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6DA3BB-2531-40CB-BFD9-908E6617A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00" y="3148134"/>
                <a:ext cx="1431610" cy="184666"/>
              </a:xfrm>
              <a:prstGeom prst="rect">
                <a:avLst/>
              </a:prstGeom>
              <a:blipFill>
                <a:blip r:embed="rId5"/>
                <a:stretch>
                  <a:fillRect l="-427" r="-427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B496CBA-349E-4E41-8206-842E35CAB977}"/>
              </a:ext>
            </a:extLst>
          </p:cNvPr>
          <p:cNvSpPr/>
          <p:nvPr/>
        </p:nvSpPr>
        <p:spPr>
          <a:xfrm>
            <a:off x="2622176" y="3476625"/>
            <a:ext cx="667124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D4FEF-94FE-469C-812A-C0F481683FC7}"/>
                  </a:ext>
                </a:extLst>
              </p:cNvPr>
              <p:cNvSpPr txBox="1"/>
              <p:nvPr/>
            </p:nvSpPr>
            <p:spPr>
              <a:xfrm>
                <a:off x="7219090" y="1097162"/>
                <a:ext cx="2124171" cy="671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05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  <m:sup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s-E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05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D4FEF-94FE-469C-812A-C0F48168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090" y="1097162"/>
                <a:ext cx="2124171" cy="671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119765C-9C98-425C-8024-0D974ABE64A5}"/>
              </a:ext>
            </a:extLst>
          </p:cNvPr>
          <p:cNvSpPr/>
          <p:nvPr/>
        </p:nvSpPr>
        <p:spPr>
          <a:xfrm>
            <a:off x="2622176" y="3857625"/>
            <a:ext cx="971924" cy="29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91E31-56AB-4D3E-9155-C963CB6E4FEF}"/>
              </a:ext>
            </a:extLst>
          </p:cNvPr>
          <p:cNvSpPr/>
          <p:nvPr/>
        </p:nvSpPr>
        <p:spPr>
          <a:xfrm>
            <a:off x="4279900" y="4153851"/>
            <a:ext cx="15240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5EB8C-45E9-46F7-8023-59BB22B186C7}"/>
              </a:ext>
            </a:extLst>
          </p:cNvPr>
          <p:cNvSpPr/>
          <p:nvPr/>
        </p:nvSpPr>
        <p:spPr>
          <a:xfrm>
            <a:off x="3615085" y="4515237"/>
            <a:ext cx="360015" cy="637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9CB4C-ED39-450E-8485-ED5C2B4C9D68}"/>
              </a:ext>
            </a:extLst>
          </p:cNvPr>
          <p:cNvSpPr/>
          <p:nvPr/>
        </p:nvSpPr>
        <p:spPr>
          <a:xfrm>
            <a:off x="3898900" y="4515237"/>
            <a:ext cx="304800" cy="273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15900-FBE6-4DB0-841B-01D151B7316D}"/>
              </a:ext>
            </a:extLst>
          </p:cNvPr>
          <p:cNvSpPr/>
          <p:nvPr/>
        </p:nvSpPr>
        <p:spPr>
          <a:xfrm>
            <a:off x="3386485" y="5381625"/>
            <a:ext cx="588615" cy="1177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B40A6-3B50-465C-AAC8-9824A63998CB}"/>
              </a:ext>
            </a:extLst>
          </p:cNvPr>
          <p:cNvSpPr/>
          <p:nvPr/>
        </p:nvSpPr>
        <p:spPr>
          <a:xfrm>
            <a:off x="4115174" y="5096439"/>
            <a:ext cx="317126" cy="34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85AC84-44AF-4A0B-BE25-12966E78925D}"/>
                  </a:ext>
                </a:extLst>
              </p:cNvPr>
              <p:cNvSpPr txBox="1"/>
              <p:nvPr/>
            </p:nvSpPr>
            <p:spPr>
              <a:xfrm>
                <a:off x="3304122" y="4162425"/>
                <a:ext cx="122642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85AC84-44AF-4A0B-BE25-12966E78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2" y="4162425"/>
                <a:ext cx="1226425" cy="169277"/>
              </a:xfrm>
              <a:prstGeom prst="rect">
                <a:avLst/>
              </a:prstGeom>
              <a:blipFill>
                <a:blip r:embed="rId7"/>
                <a:stretch>
                  <a:fillRect l="-498" r="-995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9C0166-364D-4892-9C30-5310D2257B79}"/>
                  </a:ext>
                </a:extLst>
              </p:cNvPr>
              <p:cNvSpPr txBox="1"/>
              <p:nvPr/>
            </p:nvSpPr>
            <p:spPr>
              <a:xfrm>
                <a:off x="3289300" y="4283192"/>
                <a:ext cx="2974276" cy="237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0.0034∗32.32∗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𝑋𝐷</m:t>
                    </m:r>
                    <m:sSup>
                      <m:sSup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  <m:t>𝑋𝐻</m:t>
                            </m:r>
                          </m:num>
                          <m:den>
                            <m: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  <m:t>22000</m:t>
                            </m:r>
                          </m:den>
                        </m:f>
                      </m:sup>
                    </m:sSup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/(2∗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𝐵𝐸𝑇𝐴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100" dirty="0"/>
                  <a:t>-32.2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9C0166-364D-4892-9C30-5310D2257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00" y="4283192"/>
                <a:ext cx="2974276" cy="237629"/>
              </a:xfrm>
              <a:prstGeom prst="rect">
                <a:avLst/>
              </a:prstGeom>
              <a:blipFill>
                <a:blip r:embed="rId8"/>
                <a:stretch>
                  <a:fillRect l="-1643" t="-2564" r="-2259" b="-35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8C7A70-7970-4352-8F20-A5B62FA67609}"/>
                  </a:ext>
                </a:extLst>
              </p:cNvPr>
              <p:cNvSpPr txBox="1"/>
              <p:nvPr/>
            </p:nvSpPr>
            <p:spPr>
              <a:xfrm>
                <a:off x="3103405" y="4550482"/>
                <a:ext cx="120847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8C7A70-7970-4352-8F20-A5B62FA6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05" y="4550482"/>
                <a:ext cx="1208471" cy="169277"/>
              </a:xfrm>
              <a:prstGeom prst="rect">
                <a:avLst/>
              </a:prstGeom>
              <a:blipFill>
                <a:blip r:embed="rId9"/>
                <a:stretch>
                  <a:fillRect l="-2020" r="-202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E34A38-5551-4A7E-852D-40D5E716EA8D}"/>
                  </a:ext>
                </a:extLst>
              </p:cNvPr>
              <p:cNvSpPr txBox="1"/>
              <p:nvPr/>
            </p:nvSpPr>
            <p:spPr>
              <a:xfrm>
                <a:off x="3036272" y="4716805"/>
                <a:ext cx="101290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E34A38-5551-4A7E-852D-40D5E716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72" y="4716805"/>
                <a:ext cx="1012906" cy="169277"/>
              </a:xfrm>
              <a:prstGeom prst="rect">
                <a:avLst/>
              </a:prstGeom>
              <a:blipFill>
                <a:blip r:embed="rId10"/>
                <a:stretch>
                  <a:fillRect l="-3012" r="-241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DF58D80-2827-4884-8F03-D7920EFB14C0}"/>
              </a:ext>
            </a:extLst>
          </p:cNvPr>
          <p:cNvSpPr/>
          <p:nvPr/>
        </p:nvSpPr>
        <p:spPr>
          <a:xfrm>
            <a:off x="4049178" y="4886082"/>
            <a:ext cx="521083" cy="197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140DEC-2BBB-4BD0-8F79-E963B5171BB8}"/>
                  </a:ext>
                </a:extLst>
              </p:cNvPr>
              <p:cNvSpPr txBox="1"/>
              <p:nvPr/>
            </p:nvSpPr>
            <p:spPr>
              <a:xfrm>
                <a:off x="3125589" y="4908722"/>
                <a:ext cx="120097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𝑋𝑁𝑂𝐼𝑆𝐸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140DEC-2BBB-4BD0-8F79-E963B517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589" y="4908722"/>
                <a:ext cx="1200970" cy="169277"/>
              </a:xfrm>
              <a:prstGeom prst="rect">
                <a:avLst/>
              </a:prstGeom>
              <a:blipFill>
                <a:blip r:embed="rId11"/>
                <a:stretch>
                  <a:fillRect l="-2538" r="-1523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6455C81-C294-4E38-9905-582EAC7DF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7183" y="4881790"/>
            <a:ext cx="1614639" cy="2062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688000-F898-4087-9B2C-090C01034A08}"/>
              </a:ext>
            </a:extLst>
          </p:cNvPr>
          <p:cNvSpPr/>
          <p:nvPr/>
        </p:nvSpPr>
        <p:spPr>
          <a:xfrm>
            <a:off x="4720639" y="5054740"/>
            <a:ext cx="117600" cy="75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6AA4E1-9725-4C9F-82A8-E5DA373A125E}"/>
                  </a:ext>
                </a:extLst>
              </p:cNvPr>
              <p:cNvSpPr txBox="1"/>
              <p:nvPr/>
            </p:nvSpPr>
            <p:spPr>
              <a:xfrm>
                <a:off x="3036272" y="5096802"/>
                <a:ext cx="121674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6AA4E1-9725-4C9F-82A8-E5DA373A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72" y="5096802"/>
                <a:ext cx="1216743" cy="169277"/>
              </a:xfrm>
              <a:prstGeom prst="rect">
                <a:avLst/>
              </a:prstGeom>
              <a:blipFill>
                <a:blip r:embed="rId13"/>
                <a:stretch>
                  <a:fillRect l="-2000" r="-15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343E7C-689B-49BD-9E23-84D48457CEF7}"/>
                  </a:ext>
                </a:extLst>
              </p:cNvPr>
              <p:cNvSpPr txBox="1"/>
              <p:nvPr/>
            </p:nvSpPr>
            <p:spPr>
              <a:xfrm>
                <a:off x="3155130" y="5274452"/>
                <a:ext cx="13145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𝑋𝐷𝐵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343E7C-689B-49BD-9E23-84D48457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130" y="5274452"/>
                <a:ext cx="1314527" cy="169277"/>
              </a:xfrm>
              <a:prstGeom prst="rect">
                <a:avLst/>
              </a:prstGeom>
              <a:blipFill>
                <a:blip r:embed="rId14"/>
                <a:stretch>
                  <a:fillRect l="-1860" r="-186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59DBDC-9275-4EF3-840E-E86B74340375}"/>
                  </a:ext>
                </a:extLst>
              </p:cNvPr>
              <p:cNvSpPr txBox="1"/>
              <p:nvPr/>
            </p:nvSpPr>
            <p:spPr>
              <a:xfrm>
                <a:off x="3194607" y="5452102"/>
                <a:ext cx="53033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59DBDC-9275-4EF3-840E-E86B7434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07" y="5452102"/>
                <a:ext cx="530338" cy="169277"/>
              </a:xfrm>
              <a:prstGeom prst="rect">
                <a:avLst/>
              </a:prstGeom>
              <a:blipFill>
                <a:blip r:embed="rId15"/>
                <a:stretch>
                  <a:fillRect l="-5747" r="-459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4FF23-3940-4305-94B4-D46B42CC16C6}"/>
                  </a:ext>
                </a:extLst>
              </p:cNvPr>
              <p:cNvSpPr txBox="1"/>
              <p:nvPr/>
            </p:nvSpPr>
            <p:spPr>
              <a:xfrm>
                <a:off x="3261826" y="5810864"/>
                <a:ext cx="72654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4FF23-3940-4305-94B4-D46B42CC1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826" y="5810864"/>
                <a:ext cx="726546" cy="169277"/>
              </a:xfrm>
              <a:prstGeom prst="rect">
                <a:avLst/>
              </a:prstGeom>
              <a:blipFill>
                <a:blip r:embed="rId16"/>
                <a:stretch>
                  <a:fillRect l="-4202" r="-3361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9A3F9E-D186-4E41-90C6-4BD6D3CC9D4E}"/>
                  </a:ext>
                </a:extLst>
              </p:cNvPr>
              <p:cNvSpPr txBox="1"/>
              <p:nvPr/>
            </p:nvSpPr>
            <p:spPr>
              <a:xfrm>
                <a:off x="3169350" y="5634376"/>
                <a:ext cx="85170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(1,1));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9A3F9E-D186-4E41-90C6-4BD6D3CC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0" y="5634376"/>
                <a:ext cx="851708" cy="169277"/>
              </a:xfrm>
              <a:prstGeom prst="rect">
                <a:avLst/>
              </a:prstGeom>
              <a:blipFill>
                <a:blip r:embed="rId17"/>
                <a:stretch>
                  <a:fillRect l="-5000" r="-2857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FDC1B4-3865-4518-B33A-4C42B0D6FB12}"/>
                  </a:ext>
                </a:extLst>
              </p:cNvPr>
              <p:cNvSpPr txBox="1"/>
              <p:nvPr/>
            </p:nvSpPr>
            <p:spPr>
              <a:xfrm>
                <a:off x="3189231" y="6008277"/>
                <a:ext cx="85170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(2,2));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FDC1B4-3865-4518-B33A-4C42B0D6F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31" y="6008277"/>
                <a:ext cx="851708" cy="169277"/>
              </a:xfrm>
              <a:prstGeom prst="rect">
                <a:avLst/>
              </a:prstGeom>
              <a:blipFill>
                <a:blip r:embed="rId18"/>
                <a:stretch>
                  <a:fillRect l="-5000" r="-2857" b="-40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3FFDD7-84C3-4FAE-9AA0-B3C466C351A7}"/>
                  </a:ext>
                </a:extLst>
              </p:cNvPr>
              <p:cNvSpPr txBox="1"/>
              <p:nvPr/>
            </p:nvSpPr>
            <p:spPr>
              <a:xfrm>
                <a:off x="3228887" y="6190551"/>
                <a:ext cx="95750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(1,1));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3FFDD7-84C3-4FAE-9AA0-B3C466C3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887" y="6190551"/>
                <a:ext cx="957506" cy="169277"/>
              </a:xfrm>
              <a:prstGeom prst="rect">
                <a:avLst/>
              </a:prstGeom>
              <a:blipFill>
                <a:blip r:embed="rId19"/>
                <a:stretch>
                  <a:fillRect l="-637" r="-3185" b="-40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AAC4C5-DF46-404E-A2A6-4727FE61A925}"/>
                  </a:ext>
                </a:extLst>
              </p:cNvPr>
              <p:cNvSpPr txBox="1"/>
              <p:nvPr/>
            </p:nvSpPr>
            <p:spPr>
              <a:xfrm>
                <a:off x="3246192" y="6359828"/>
                <a:ext cx="95750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(2,2));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AAC4C5-DF46-404E-A2A6-4727FE61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192" y="6359828"/>
                <a:ext cx="957506" cy="169277"/>
              </a:xfrm>
              <a:prstGeom prst="rect">
                <a:avLst/>
              </a:prstGeom>
              <a:blipFill>
                <a:blip r:embed="rId20"/>
                <a:stretch>
                  <a:fillRect l="-637" r="-3185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189" y="341163"/>
            <a:ext cx="8462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5506085" algn="l"/>
              </a:tabLst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	se puede encontrar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partir de 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 covarianza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3965" y="494334"/>
            <a:ext cx="299970" cy="2332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8800" y="1408925"/>
            <a:ext cx="2361716" cy="5988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0372" y="2323134"/>
            <a:ext cx="266755" cy="2665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0911" y="2211116"/>
            <a:ext cx="8863330" cy="4068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1600"/>
              </a:lnSpc>
              <a:spcBef>
                <a:spcPts val="95"/>
              </a:spcBef>
              <a:tabLst>
                <a:tab pos="8623300" algn="l"/>
              </a:tabLst>
            </a:pPr>
            <a:r>
              <a:rPr sz="1600" spc="-5" dirty="0">
                <a:latin typeface="Arial MT"/>
                <a:cs typeface="Arial MT"/>
              </a:rPr>
              <a:t>E</a:t>
            </a:r>
            <a:r>
              <a:rPr sz="1600" dirty="0">
                <a:latin typeface="Arial MT"/>
                <a:cs typeface="Arial MT"/>
              </a:rPr>
              <a:t>n </a:t>
            </a:r>
            <a:r>
              <a:rPr sz="1600" spc="-5" dirty="0">
                <a:latin typeface="Arial MT"/>
                <a:cs typeface="Arial MT"/>
              </a:rPr>
              <a:t>u</a:t>
            </a:r>
            <a:r>
              <a:rPr sz="1600" dirty="0">
                <a:latin typeface="Arial MT"/>
                <a:cs typeface="Arial MT"/>
              </a:rPr>
              <a:t>n </a:t>
            </a:r>
            <a:r>
              <a:rPr sz="1600" spc="-5" dirty="0">
                <a:latin typeface="Arial MT"/>
                <a:cs typeface="Arial MT"/>
              </a:rPr>
              <a:t>filtr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d</a:t>
            </a:r>
            <a:r>
              <a:rPr sz="1600" dirty="0">
                <a:latin typeface="Arial MT"/>
                <a:cs typeface="Arial MT"/>
              </a:rPr>
              <a:t>e </a:t>
            </a:r>
            <a:r>
              <a:rPr sz="1600" spc="-5" dirty="0">
                <a:latin typeface="Arial MT"/>
                <a:cs typeface="Arial MT"/>
              </a:rPr>
              <a:t>Kalma</a:t>
            </a:r>
            <a:r>
              <a:rPr sz="1600" dirty="0">
                <a:latin typeface="Arial MT"/>
                <a:cs typeface="Arial MT"/>
              </a:rPr>
              <a:t>n </a:t>
            </a:r>
            <a:r>
              <a:rPr sz="1600" spc="-5" dirty="0">
                <a:latin typeface="Arial MT"/>
                <a:cs typeface="Arial MT"/>
              </a:rPr>
              <a:t>lineal</a:t>
            </a:r>
            <a:r>
              <a:rPr sz="1600" dirty="0">
                <a:latin typeface="Arial MT"/>
                <a:cs typeface="Arial MT"/>
              </a:rPr>
              <a:t>, </a:t>
            </a:r>
            <a:r>
              <a:rPr sz="1600" spc="-5" dirty="0">
                <a:latin typeface="Arial MT"/>
                <a:cs typeface="Arial MT"/>
              </a:rPr>
              <a:t>s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</a:t>
            </a:r>
            <a:r>
              <a:rPr sz="1600" dirty="0">
                <a:latin typeface="Arial MT"/>
                <a:cs typeface="Arial MT"/>
              </a:rPr>
              <a:t>l </a:t>
            </a:r>
            <a:r>
              <a:rPr sz="1600" spc="-5" dirty="0">
                <a:latin typeface="Arial MT"/>
                <a:cs typeface="Arial MT"/>
              </a:rPr>
              <a:t>model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d</a:t>
            </a:r>
            <a:r>
              <a:rPr sz="1600" dirty="0">
                <a:latin typeface="Arial MT"/>
                <a:cs typeface="Arial MT"/>
              </a:rPr>
              <a:t>e </a:t>
            </a:r>
            <a:r>
              <a:rPr sz="1600" spc="-5" dirty="0">
                <a:latin typeface="Arial MT"/>
                <a:cs typeface="Arial MT"/>
              </a:rPr>
              <a:t>l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dinámi</a:t>
            </a:r>
            <a:r>
              <a:rPr sz="1600" dirty="0">
                <a:latin typeface="Arial MT"/>
                <a:cs typeface="Arial MT"/>
              </a:rPr>
              <a:t>ca</a:t>
            </a:r>
            <a:r>
              <a:rPr sz="1600" spc="-5" dirty="0">
                <a:latin typeface="Arial MT"/>
                <a:cs typeface="Arial MT"/>
              </a:rPr>
              <a:t> s</a:t>
            </a:r>
            <a:r>
              <a:rPr sz="1600" dirty="0">
                <a:latin typeface="Arial MT"/>
                <a:cs typeface="Arial MT"/>
              </a:rPr>
              <a:t>e</a:t>
            </a:r>
            <a:r>
              <a:rPr sz="1600" spc="-5" dirty="0">
                <a:latin typeface="Arial MT"/>
                <a:cs typeface="Arial MT"/>
              </a:rPr>
              <a:t> adapt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 mund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matriz	de  </a:t>
            </a:r>
            <a:r>
              <a:rPr sz="1600" spc="-5" dirty="0">
                <a:latin typeface="Arial MT"/>
                <a:cs typeface="Arial MT"/>
              </a:rPr>
              <a:t>covarianza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error,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solo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 utilizar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calcular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ganancias Kalman sino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proporcionar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predicciones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errores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las estimaciones.</a:t>
            </a:r>
            <a:endParaRPr sz="1600">
              <a:latin typeface="Arial MT"/>
              <a:cs typeface="Arial MT"/>
            </a:endParaRPr>
          </a:p>
          <a:p>
            <a:pPr marL="51435" marR="118110">
              <a:lnSpc>
                <a:spcPct val="150000"/>
              </a:lnSpc>
              <a:spcBef>
                <a:spcPts val="1300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ofrece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garantías,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hecho,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indicar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perfecto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realidad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funcionamiento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 es del todo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bueno 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-5" dirty="0">
                <a:latin typeface="Arial MT"/>
                <a:cs typeface="Arial MT"/>
              </a:rPr>
              <a:t> incluso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malísimo.</a:t>
            </a:r>
            <a:endParaRPr sz="1600">
              <a:latin typeface="Arial MT"/>
              <a:cs typeface="Arial MT"/>
            </a:endParaRPr>
          </a:p>
          <a:p>
            <a:pPr marL="41910" marR="353695">
              <a:lnSpc>
                <a:spcPct val="150000"/>
              </a:lnSpc>
              <a:spcBef>
                <a:spcPts val="570"/>
              </a:spcBef>
            </a:pPr>
            <a:r>
              <a:rPr sz="1600" spc="-5" dirty="0">
                <a:latin typeface="Arial MT"/>
                <a:cs typeface="Arial MT"/>
              </a:rPr>
              <a:t>Las aproximaciones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anteriores de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solo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utilizarán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cálculo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ganancias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 MT"/>
              <a:cs typeface="Arial MT"/>
            </a:endParaRPr>
          </a:p>
          <a:p>
            <a:pPr marL="41910" marR="74295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filtrado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tales aproximaciones,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cambio,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podrán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términos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393575" y="4240021"/>
            <a:ext cx="117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3575" y="6068821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01019" y="717054"/>
            <a:ext cx="38100" cy="1080135"/>
          </a:xfrm>
          <a:custGeom>
            <a:avLst/>
            <a:gdLst/>
            <a:ahLst/>
            <a:cxnLst/>
            <a:rect l="l" t="t" r="r" b="b"/>
            <a:pathLst>
              <a:path w="38100" h="1080135">
                <a:moveTo>
                  <a:pt x="38100" y="1066800"/>
                </a:moveTo>
                <a:lnTo>
                  <a:pt x="0" y="1066800"/>
                </a:lnTo>
                <a:lnTo>
                  <a:pt x="0" y="1079754"/>
                </a:lnTo>
                <a:lnTo>
                  <a:pt x="38100" y="1079754"/>
                </a:lnTo>
                <a:lnTo>
                  <a:pt x="38100" y="1066800"/>
                </a:lnTo>
                <a:close/>
              </a:path>
              <a:path w="38100" h="1080135">
                <a:moveTo>
                  <a:pt x="38100" y="914400"/>
                </a:moveTo>
                <a:lnTo>
                  <a:pt x="0" y="9144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914400"/>
                </a:lnTo>
                <a:close/>
              </a:path>
              <a:path w="38100" h="1080135">
                <a:moveTo>
                  <a:pt x="38100" y="762000"/>
                </a:moveTo>
                <a:lnTo>
                  <a:pt x="0" y="762000"/>
                </a:lnTo>
                <a:lnTo>
                  <a:pt x="0" y="876300"/>
                </a:lnTo>
                <a:lnTo>
                  <a:pt x="38100" y="876300"/>
                </a:lnTo>
                <a:lnTo>
                  <a:pt x="38100" y="762000"/>
                </a:lnTo>
                <a:close/>
              </a:path>
              <a:path w="38100" h="1080135">
                <a:moveTo>
                  <a:pt x="38100" y="609600"/>
                </a:moveTo>
                <a:lnTo>
                  <a:pt x="0" y="609600"/>
                </a:lnTo>
                <a:lnTo>
                  <a:pt x="0" y="723900"/>
                </a:lnTo>
                <a:lnTo>
                  <a:pt x="38100" y="723900"/>
                </a:lnTo>
                <a:lnTo>
                  <a:pt x="38100" y="609600"/>
                </a:lnTo>
                <a:close/>
              </a:path>
              <a:path w="38100" h="1080135">
                <a:moveTo>
                  <a:pt x="38100" y="457200"/>
                </a:moveTo>
                <a:lnTo>
                  <a:pt x="0" y="457200"/>
                </a:lnTo>
                <a:lnTo>
                  <a:pt x="0" y="571500"/>
                </a:lnTo>
                <a:lnTo>
                  <a:pt x="38100" y="571500"/>
                </a:lnTo>
                <a:lnTo>
                  <a:pt x="38100" y="457200"/>
                </a:lnTo>
                <a:close/>
              </a:path>
              <a:path w="38100" h="1080135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1080135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1080135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0683" y="717054"/>
            <a:ext cx="38100" cy="1080135"/>
          </a:xfrm>
          <a:custGeom>
            <a:avLst/>
            <a:gdLst/>
            <a:ahLst/>
            <a:cxnLst/>
            <a:rect l="l" t="t" r="r" b="b"/>
            <a:pathLst>
              <a:path w="38100" h="1080135">
                <a:moveTo>
                  <a:pt x="38100" y="1066800"/>
                </a:moveTo>
                <a:lnTo>
                  <a:pt x="0" y="1066800"/>
                </a:lnTo>
                <a:lnTo>
                  <a:pt x="0" y="1079754"/>
                </a:lnTo>
                <a:lnTo>
                  <a:pt x="38100" y="1079754"/>
                </a:lnTo>
                <a:lnTo>
                  <a:pt x="38100" y="1066800"/>
                </a:lnTo>
                <a:close/>
              </a:path>
              <a:path w="38100" h="1080135">
                <a:moveTo>
                  <a:pt x="38100" y="914400"/>
                </a:moveTo>
                <a:lnTo>
                  <a:pt x="0" y="914400"/>
                </a:lnTo>
                <a:lnTo>
                  <a:pt x="0" y="1028700"/>
                </a:lnTo>
                <a:lnTo>
                  <a:pt x="38100" y="1028700"/>
                </a:lnTo>
                <a:lnTo>
                  <a:pt x="38100" y="914400"/>
                </a:lnTo>
                <a:close/>
              </a:path>
              <a:path w="38100" h="1080135">
                <a:moveTo>
                  <a:pt x="38100" y="762000"/>
                </a:moveTo>
                <a:lnTo>
                  <a:pt x="0" y="762000"/>
                </a:lnTo>
                <a:lnTo>
                  <a:pt x="0" y="876300"/>
                </a:lnTo>
                <a:lnTo>
                  <a:pt x="38100" y="876300"/>
                </a:lnTo>
                <a:lnTo>
                  <a:pt x="38100" y="762000"/>
                </a:lnTo>
                <a:close/>
              </a:path>
              <a:path w="38100" h="1080135">
                <a:moveTo>
                  <a:pt x="38100" y="609600"/>
                </a:moveTo>
                <a:lnTo>
                  <a:pt x="0" y="609600"/>
                </a:lnTo>
                <a:lnTo>
                  <a:pt x="0" y="723900"/>
                </a:lnTo>
                <a:lnTo>
                  <a:pt x="38100" y="723900"/>
                </a:lnTo>
                <a:lnTo>
                  <a:pt x="38100" y="609600"/>
                </a:lnTo>
                <a:close/>
              </a:path>
              <a:path w="38100" h="1080135">
                <a:moveTo>
                  <a:pt x="38100" y="457200"/>
                </a:moveTo>
                <a:lnTo>
                  <a:pt x="0" y="457200"/>
                </a:lnTo>
                <a:lnTo>
                  <a:pt x="0" y="571500"/>
                </a:lnTo>
                <a:lnTo>
                  <a:pt x="38100" y="571500"/>
                </a:lnTo>
                <a:lnTo>
                  <a:pt x="38100" y="457200"/>
                </a:lnTo>
                <a:close/>
              </a:path>
              <a:path w="38100" h="1080135">
                <a:moveTo>
                  <a:pt x="38100" y="304800"/>
                </a:moveTo>
                <a:lnTo>
                  <a:pt x="0" y="304800"/>
                </a:lnTo>
                <a:lnTo>
                  <a:pt x="0" y="419100"/>
                </a:lnTo>
                <a:lnTo>
                  <a:pt x="38100" y="419100"/>
                </a:lnTo>
                <a:lnTo>
                  <a:pt x="38100" y="304800"/>
                </a:lnTo>
                <a:close/>
              </a:path>
              <a:path w="38100" h="1080135">
                <a:moveTo>
                  <a:pt x="38100" y="152400"/>
                </a:moveTo>
                <a:lnTo>
                  <a:pt x="0" y="152400"/>
                </a:lnTo>
                <a:lnTo>
                  <a:pt x="0" y="266700"/>
                </a:lnTo>
                <a:lnTo>
                  <a:pt x="38100" y="266700"/>
                </a:lnTo>
                <a:lnTo>
                  <a:pt x="38100" y="152400"/>
                </a:lnTo>
                <a:close/>
              </a:path>
              <a:path w="38100" h="1080135">
                <a:moveTo>
                  <a:pt x="38100" y="0"/>
                </a:moveTo>
                <a:lnTo>
                  <a:pt x="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2481" y="1888719"/>
            <a:ext cx="197219" cy="2344571"/>
          </a:xfrm>
          <a:custGeom>
            <a:avLst/>
            <a:gdLst/>
            <a:ahLst/>
            <a:cxnLst/>
            <a:rect l="l" t="t" r="r" b="b"/>
            <a:pathLst>
              <a:path w="184785" h="2169795">
                <a:moveTo>
                  <a:pt x="94488" y="1079563"/>
                </a:moveTo>
                <a:lnTo>
                  <a:pt x="94488" y="1069848"/>
                </a:lnTo>
                <a:lnTo>
                  <a:pt x="93726" y="1068324"/>
                </a:lnTo>
                <a:lnTo>
                  <a:pt x="93726" y="15239"/>
                </a:lnTo>
                <a:lnTo>
                  <a:pt x="92964" y="15239"/>
                </a:lnTo>
                <a:lnTo>
                  <a:pt x="91440" y="13715"/>
                </a:lnTo>
                <a:lnTo>
                  <a:pt x="91440" y="12953"/>
                </a:lnTo>
                <a:lnTo>
                  <a:pt x="90678" y="12953"/>
                </a:lnTo>
                <a:lnTo>
                  <a:pt x="88392" y="11429"/>
                </a:lnTo>
                <a:lnTo>
                  <a:pt x="87630" y="10667"/>
                </a:lnTo>
                <a:lnTo>
                  <a:pt x="83642" y="7899"/>
                </a:lnTo>
                <a:lnTo>
                  <a:pt x="68846" y="5029"/>
                </a:lnTo>
                <a:lnTo>
                  <a:pt x="64008" y="4571"/>
                </a:lnTo>
                <a:lnTo>
                  <a:pt x="57912" y="3047"/>
                </a:lnTo>
                <a:lnTo>
                  <a:pt x="50292" y="2285"/>
                </a:lnTo>
                <a:lnTo>
                  <a:pt x="43434" y="1523"/>
                </a:lnTo>
                <a:lnTo>
                  <a:pt x="35052" y="761"/>
                </a:lnTo>
                <a:lnTo>
                  <a:pt x="26009" y="701"/>
                </a:lnTo>
                <a:lnTo>
                  <a:pt x="18288" y="0"/>
                </a:lnTo>
                <a:lnTo>
                  <a:pt x="0" y="0"/>
                </a:lnTo>
                <a:lnTo>
                  <a:pt x="0" y="9144"/>
                </a:lnTo>
                <a:lnTo>
                  <a:pt x="9144" y="9906"/>
                </a:lnTo>
                <a:lnTo>
                  <a:pt x="26009" y="10194"/>
                </a:lnTo>
                <a:lnTo>
                  <a:pt x="45729" y="11572"/>
                </a:lnTo>
                <a:lnTo>
                  <a:pt x="65254" y="14213"/>
                </a:lnTo>
                <a:lnTo>
                  <a:pt x="81534" y="18287"/>
                </a:lnTo>
                <a:lnTo>
                  <a:pt x="83058" y="19303"/>
                </a:lnTo>
                <a:lnTo>
                  <a:pt x="83058" y="19049"/>
                </a:lnTo>
                <a:lnTo>
                  <a:pt x="84582" y="20066"/>
                </a:lnTo>
                <a:lnTo>
                  <a:pt x="84582" y="19811"/>
                </a:lnTo>
                <a:lnTo>
                  <a:pt x="86106" y="21335"/>
                </a:lnTo>
                <a:lnTo>
                  <a:pt x="86106" y="1073658"/>
                </a:lnTo>
                <a:lnTo>
                  <a:pt x="88392" y="1075944"/>
                </a:lnTo>
                <a:lnTo>
                  <a:pt x="88392" y="1076706"/>
                </a:lnTo>
                <a:lnTo>
                  <a:pt x="89154" y="1076706"/>
                </a:lnTo>
                <a:lnTo>
                  <a:pt x="91440" y="1078230"/>
                </a:lnTo>
                <a:lnTo>
                  <a:pt x="92202" y="1078992"/>
                </a:lnTo>
                <a:lnTo>
                  <a:pt x="94488" y="1079563"/>
                </a:lnTo>
                <a:close/>
              </a:path>
              <a:path w="184785" h="2169795">
                <a:moveTo>
                  <a:pt x="83820" y="2160457"/>
                </a:moveTo>
                <a:lnTo>
                  <a:pt x="83820" y="2150364"/>
                </a:lnTo>
                <a:lnTo>
                  <a:pt x="80772" y="2151126"/>
                </a:lnTo>
                <a:lnTo>
                  <a:pt x="63618" y="2155721"/>
                </a:lnTo>
                <a:lnTo>
                  <a:pt x="45319" y="2158141"/>
                </a:lnTo>
                <a:lnTo>
                  <a:pt x="26009" y="2159383"/>
                </a:lnTo>
                <a:lnTo>
                  <a:pt x="9144" y="2160270"/>
                </a:lnTo>
                <a:lnTo>
                  <a:pt x="0" y="2160270"/>
                </a:lnTo>
                <a:lnTo>
                  <a:pt x="0" y="2169414"/>
                </a:lnTo>
                <a:lnTo>
                  <a:pt x="9144" y="2169414"/>
                </a:lnTo>
                <a:lnTo>
                  <a:pt x="28201" y="2168887"/>
                </a:lnTo>
                <a:lnTo>
                  <a:pt x="47258" y="2167523"/>
                </a:lnTo>
                <a:lnTo>
                  <a:pt x="66117" y="2164818"/>
                </a:lnTo>
                <a:lnTo>
                  <a:pt x="83820" y="2160457"/>
                </a:lnTo>
                <a:close/>
              </a:path>
              <a:path w="184785" h="2169795">
                <a:moveTo>
                  <a:pt x="83820" y="19811"/>
                </a:moveTo>
                <a:lnTo>
                  <a:pt x="83058" y="19049"/>
                </a:lnTo>
                <a:lnTo>
                  <a:pt x="83058" y="19303"/>
                </a:lnTo>
                <a:lnTo>
                  <a:pt x="83820" y="19811"/>
                </a:lnTo>
                <a:close/>
              </a:path>
              <a:path w="184785" h="2169795">
                <a:moveTo>
                  <a:pt x="85343" y="2148840"/>
                </a:moveTo>
                <a:lnTo>
                  <a:pt x="83058" y="2150364"/>
                </a:lnTo>
                <a:lnTo>
                  <a:pt x="83820" y="2150364"/>
                </a:lnTo>
                <a:lnTo>
                  <a:pt x="83820" y="2160457"/>
                </a:lnTo>
                <a:lnTo>
                  <a:pt x="84582" y="2160270"/>
                </a:lnTo>
                <a:lnTo>
                  <a:pt x="84582" y="2149602"/>
                </a:lnTo>
                <a:lnTo>
                  <a:pt x="85343" y="2148840"/>
                </a:lnTo>
                <a:close/>
              </a:path>
              <a:path w="184785" h="2169795">
                <a:moveTo>
                  <a:pt x="85343" y="20573"/>
                </a:moveTo>
                <a:lnTo>
                  <a:pt x="84582" y="19811"/>
                </a:lnTo>
                <a:lnTo>
                  <a:pt x="84772" y="20193"/>
                </a:lnTo>
                <a:lnTo>
                  <a:pt x="85343" y="20573"/>
                </a:lnTo>
                <a:close/>
              </a:path>
              <a:path w="184785" h="2169795">
                <a:moveTo>
                  <a:pt x="84772" y="20193"/>
                </a:moveTo>
                <a:lnTo>
                  <a:pt x="84582" y="19811"/>
                </a:lnTo>
                <a:lnTo>
                  <a:pt x="84582" y="20066"/>
                </a:lnTo>
                <a:lnTo>
                  <a:pt x="84772" y="20193"/>
                </a:lnTo>
                <a:close/>
              </a:path>
              <a:path w="184785" h="2169795">
                <a:moveTo>
                  <a:pt x="85343" y="2148840"/>
                </a:moveTo>
                <a:lnTo>
                  <a:pt x="84582" y="2149602"/>
                </a:lnTo>
                <a:lnTo>
                  <a:pt x="84582" y="2150364"/>
                </a:lnTo>
                <a:lnTo>
                  <a:pt x="85343" y="2148840"/>
                </a:lnTo>
                <a:close/>
              </a:path>
              <a:path w="184785" h="2169795">
                <a:moveTo>
                  <a:pt x="86106" y="2148078"/>
                </a:moveTo>
                <a:lnTo>
                  <a:pt x="85343" y="2148840"/>
                </a:lnTo>
                <a:lnTo>
                  <a:pt x="84582" y="2150364"/>
                </a:lnTo>
                <a:lnTo>
                  <a:pt x="86106" y="2148078"/>
                </a:lnTo>
                <a:close/>
              </a:path>
              <a:path w="184785" h="2169795">
                <a:moveTo>
                  <a:pt x="88392" y="2158746"/>
                </a:moveTo>
                <a:lnTo>
                  <a:pt x="88392" y="1093470"/>
                </a:lnTo>
                <a:lnTo>
                  <a:pt x="86106" y="1095756"/>
                </a:lnTo>
                <a:lnTo>
                  <a:pt x="86106" y="2148078"/>
                </a:lnTo>
                <a:lnTo>
                  <a:pt x="84582" y="2150364"/>
                </a:lnTo>
                <a:lnTo>
                  <a:pt x="84582" y="2160270"/>
                </a:lnTo>
                <a:lnTo>
                  <a:pt x="87630" y="2158746"/>
                </a:lnTo>
                <a:lnTo>
                  <a:pt x="88392" y="2158746"/>
                </a:lnTo>
                <a:close/>
              </a:path>
              <a:path w="184785" h="2169795">
                <a:moveTo>
                  <a:pt x="86106" y="1072896"/>
                </a:moveTo>
                <a:lnTo>
                  <a:pt x="86106" y="21335"/>
                </a:lnTo>
                <a:lnTo>
                  <a:pt x="85343" y="20573"/>
                </a:lnTo>
                <a:lnTo>
                  <a:pt x="84772" y="20193"/>
                </a:lnTo>
                <a:lnTo>
                  <a:pt x="85343" y="21335"/>
                </a:lnTo>
                <a:lnTo>
                  <a:pt x="85343" y="1071371"/>
                </a:lnTo>
                <a:lnTo>
                  <a:pt x="86106" y="1072896"/>
                </a:lnTo>
                <a:close/>
              </a:path>
              <a:path w="184785" h="2169795">
                <a:moveTo>
                  <a:pt x="86106" y="2148078"/>
                </a:moveTo>
                <a:lnTo>
                  <a:pt x="86106" y="1096518"/>
                </a:lnTo>
                <a:lnTo>
                  <a:pt x="85343" y="1098042"/>
                </a:lnTo>
                <a:lnTo>
                  <a:pt x="85343" y="2148840"/>
                </a:lnTo>
                <a:lnTo>
                  <a:pt x="86106" y="2148078"/>
                </a:lnTo>
                <a:close/>
              </a:path>
              <a:path w="184785" h="2169795">
                <a:moveTo>
                  <a:pt x="170688" y="1089660"/>
                </a:moveTo>
                <a:lnTo>
                  <a:pt x="153499" y="1088784"/>
                </a:lnTo>
                <a:lnTo>
                  <a:pt x="132183" y="1087193"/>
                </a:lnTo>
                <a:lnTo>
                  <a:pt x="114647" y="1084800"/>
                </a:lnTo>
                <a:lnTo>
                  <a:pt x="112607" y="1085093"/>
                </a:lnTo>
                <a:lnTo>
                  <a:pt x="95250" y="1089660"/>
                </a:lnTo>
                <a:lnTo>
                  <a:pt x="92202" y="1091184"/>
                </a:lnTo>
                <a:lnTo>
                  <a:pt x="91440" y="1091184"/>
                </a:lnTo>
                <a:lnTo>
                  <a:pt x="89154" y="1092708"/>
                </a:lnTo>
                <a:lnTo>
                  <a:pt x="88392" y="1092708"/>
                </a:lnTo>
                <a:lnTo>
                  <a:pt x="88392" y="2157984"/>
                </a:lnTo>
                <a:lnTo>
                  <a:pt x="90678" y="2157222"/>
                </a:lnTo>
                <a:lnTo>
                  <a:pt x="90678" y="2156460"/>
                </a:lnTo>
                <a:lnTo>
                  <a:pt x="91440" y="2156460"/>
                </a:lnTo>
                <a:lnTo>
                  <a:pt x="93726" y="2154174"/>
                </a:lnTo>
                <a:lnTo>
                  <a:pt x="93726" y="1101852"/>
                </a:lnTo>
                <a:lnTo>
                  <a:pt x="94488" y="1099566"/>
                </a:lnTo>
                <a:lnTo>
                  <a:pt x="94488" y="1101089"/>
                </a:lnTo>
                <a:lnTo>
                  <a:pt x="95250" y="1100328"/>
                </a:lnTo>
                <a:lnTo>
                  <a:pt x="95250" y="1100582"/>
                </a:lnTo>
                <a:lnTo>
                  <a:pt x="96012" y="1100073"/>
                </a:lnTo>
                <a:lnTo>
                  <a:pt x="96012" y="1099566"/>
                </a:lnTo>
                <a:lnTo>
                  <a:pt x="98298" y="1098804"/>
                </a:lnTo>
                <a:lnTo>
                  <a:pt x="114693" y="1094210"/>
                </a:lnTo>
                <a:lnTo>
                  <a:pt x="133964" y="1091498"/>
                </a:lnTo>
                <a:lnTo>
                  <a:pt x="153499" y="1090152"/>
                </a:lnTo>
                <a:lnTo>
                  <a:pt x="170688" y="1089660"/>
                </a:lnTo>
                <a:close/>
              </a:path>
              <a:path w="184785" h="2169795">
                <a:moveTo>
                  <a:pt x="94488" y="1069086"/>
                </a:moveTo>
                <a:lnTo>
                  <a:pt x="94488" y="18287"/>
                </a:lnTo>
                <a:lnTo>
                  <a:pt x="93726" y="16763"/>
                </a:lnTo>
                <a:lnTo>
                  <a:pt x="93726" y="1068324"/>
                </a:lnTo>
                <a:lnTo>
                  <a:pt x="94488" y="1069086"/>
                </a:lnTo>
                <a:close/>
              </a:path>
              <a:path w="184785" h="2169795">
                <a:moveTo>
                  <a:pt x="95250" y="1079754"/>
                </a:moveTo>
                <a:lnTo>
                  <a:pt x="95250" y="1069848"/>
                </a:lnTo>
                <a:lnTo>
                  <a:pt x="93726" y="1068324"/>
                </a:lnTo>
                <a:lnTo>
                  <a:pt x="94488" y="1069848"/>
                </a:lnTo>
                <a:lnTo>
                  <a:pt x="94488" y="1079563"/>
                </a:lnTo>
                <a:lnTo>
                  <a:pt x="95250" y="1079754"/>
                </a:lnTo>
                <a:close/>
              </a:path>
              <a:path w="184785" h="2169795">
                <a:moveTo>
                  <a:pt x="94488" y="1101090"/>
                </a:moveTo>
                <a:lnTo>
                  <a:pt x="94488" y="1099566"/>
                </a:lnTo>
                <a:lnTo>
                  <a:pt x="93726" y="1101852"/>
                </a:lnTo>
                <a:lnTo>
                  <a:pt x="94488" y="1101090"/>
                </a:lnTo>
                <a:close/>
              </a:path>
              <a:path w="184785" h="2169795">
                <a:moveTo>
                  <a:pt x="94488" y="2151126"/>
                </a:moveTo>
                <a:lnTo>
                  <a:pt x="94488" y="1101090"/>
                </a:lnTo>
                <a:lnTo>
                  <a:pt x="93726" y="1101852"/>
                </a:lnTo>
                <a:lnTo>
                  <a:pt x="93726" y="2152650"/>
                </a:lnTo>
                <a:lnTo>
                  <a:pt x="94488" y="2151126"/>
                </a:lnTo>
                <a:close/>
              </a:path>
              <a:path w="184785" h="2169795">
                <a:moveTo>
                  <a:pt x="96774" y="1080187"/>
                </a:moveTo>
                <a:lnTo>
                  <a:pt x="96774" y="1070610"/>
                </a:lnTo>
                <a:lnTo>
                  <a:pt x="94488" y="1069086"/>
                </a:lnTo>
                <a:lnTo>
                  <a:pt x="95250" y="1069848"/>
                </a:lnTo>
                <a:lnTo>
                  <a:pt x="95250" y="1079754"/>
                </a:lnTo>
                <a:lnTo>
                  <a:pt x="96774" y="1080187"/>
                </a:lnTo>
                <a:close/>
              </a:path>
              <a:path w="184785" h="2169795">
                <a:moveTo>
                  <a:pt x="95250" y="1100582"/>
                </a:moveTo>
                <a:lnTo>
                  <a:pt x="95250" y="1100328"/>
                </a:lnTo>
                <a:lnTo>
                  <a:pt x="94488" y="1101090"/>
                </a:lnTo>
                <a:lnTo>
                  <a:pt x="95250" y="1100582"/>
                </a:lnTo>
                <a:close/>
              </a:path>
              <a:path w="184785" h="2169795">
                <a:moveTo>
                  <a:pt x="179832" y="1079754"/>
                </a:moveTo>
                <a:lnTo>
                  <a:pt x="170688" y="1079754"/>
                </a:lnTo>
                <a:lnTo>
                  <a:pt x="153499" y="1079506"/>
                </a:lnTo>
                <a:lnTo>
                  <a:pt x="134559" y="1078120"/>
                </a:lnTo>
                <a:lnTo>
                  <a:pt x="115977" y="1075458"/>
                </a:lnTo>
                <a:lnTo>
                  <a:pt x="99060" y="1071372"/>
                </a:lnTo>
                <a:lnTo>
                  <a:pt x="96012" y="1069848"/>
                </a:lnTo>
                <a:lnTo>
                  <a:pt x="96774" y="1070610"/>
                </a:lnTo>
                <a:lnTo>
                  <a:pt x="96774" y="1080187"/>
                </a:lnTo>
                <a:lnTo>
                  <a:pt x="111489" y="1084370"/>
                </a:lnTo>
                <a:lnTo>
                  <a:pt x="114693" y="1084794"/>
                </a:lnTo>
                <a:lnTo>
                  <a:pt x="132545" y="1082235"/>
                </a:lnTo>
                <a:lnTo>
                  <a:pt x="152694" y="1080803"/>
                </a:lnTo>
                <a:lnTo>
                  <a:pt x="170688" y="1080516"/>
                </a:lnTo>
                <a:lnTo>
                  <a:pt x="179832" y="1079754"/>
                </a:lnTo>
                <a:close/>
              </a:path>
              <a:path w="184785" h="2169795">
                <a:moveTo>
                  <a:pt x="96774" y="1099566"/>
                </a:moveTo>
                <a:lnTo>
                  <a:pt x="96012" y="1099566"/>
                </a:lnTo>
                <a:lnTo>
                  <a:pt x="96012" y="1100073"/>
                </a:lnTo>
                <a:lnTo>
                  <a:pt x="96774" y="1099566"/>
                </a:lnTo>
                <a:close/>
              </a:path>
              <a:path w="184785" h="2169795">
                <a:moveTo>
                  <a:pt x="184404" y="1087374"/>
                </a:moveTo>
                <a:lnTo>
                  <a:pt x="184404" y="1082040"/>
                </a:lnTo>
                <a:lnTo>
                  <a:pt x="182880" y="1079754"/>
                </a:lnTo>
                <a:lnTo>
                  <a:pt x="179832" y="1079754"/>
                </a:lnTo>
                <a:lnTo>
                  <a:pt x="170688" y="1080516"/>
                </a:lnTo>
                <a:lnTo>
                  <a:pt x="152694" y="1080803"/>
                </a:lnTo>
                <a:lnTo>
                  <a:pt x="132545" y="1082235"/>
                </a:lnTo>
                <a:lnTo>
                  <a:pt x="114647" y="1084800"/>
                </a:lnTo>
                <a:lnTo>
                  <a:pt x="132183" y="1087193"/>
                </a:lnTo>
                <a:lnTo>
                  <a:pt x="153499" y="1088784"/>
                </a:lnTo>
                <a:lnTo>
                  <a:pt x="170688" y="1089660"/>
                </a:lnTo>
                <a:lnTo>
                  <a:pt x="182880" y="1089660"/>
                </a:lnTo>
                <a:lnTo>
                  <a:pt x="184404" y="108737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82289" y="3063493"/>
            <a:ext cx="23602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funciones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D4013C5C-2946-48AB-B70E-819CC2970BE4}"/>
              </a:ext>
            </a:extLst>
          </p:cNvPr>
          <p:cNvSpPr txBox="1"/>
          <p:nvPr/>
        </p:nvSpPr>
        <p:spPr>
          <a:xfrm>
            <a:off x="4006723" y="1888719"/>
            <a:ext cx="13289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c</a:t>
            </a:r>
            <a:r>
              <a:rPr sz="1200" spc="-10" dirty="0" err="1">
                <a:latin typeface="Calibri"/>
                <a:cs typeface="Calibri"/>
              </a:rPr>
              <a:t>ount</a:t>
            </a:r>
            <a:r>
              <a:rPr lang="es-ES" sz="1200" spc="-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=</a:t>
            </a:r>
            <a:r>
              <a:rPr lang="es-ES" sz="1200" spc="-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yT(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spc="-7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;</a:t>
            </a: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698205CA-B975-4664-A686-01497F4EF26A}"/>
              </a:ext>
            </a:extLst>
          </p:cNvPr>
          <p:cNvSpPr txBox="1"/>
          <p:nvPr/>
        </p:nvSpPr>
        <p:spPr>
          <a:xfrm>
            <a:off x="4019677" y="2254478"/>
            <a:ext cx="2654046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XH;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ERRX;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XD;</a:t>
            </a:r>
            <a:r>
              <a:rPr sz="1200" dirty="0">
                <a:latin typeface="Calibri"/>
                <a:cs typeface="Calibri"/>
              </a:rPr>
              <a:t>  </a:t>
            </a:r>
            <a:endParaRPr lang="es-ES" sz="12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XDH;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ERRXD;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SP11;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SP11P;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SP22;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 = SP22P;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0FC5DE29-992C-46A7-88F4-847C764E655F}"/>
              </a:ext>
            </a:extLst>
          </p:cNvPr>
          <p:cNvSpPr txBox="1"/>
          <p:nvPr/>
        </p:nvSpPr>
        <p:spPr>
          <a:xfrm>
            <a:off x="2393575" y="4841495"/>
            <a:ext cx="408393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</a:t>
            </a:r>
            <a:r>
              <a:rPr lang="es-ES" sz="1200" spc="-5" dirty="0">
                <a:latin typeface="Calibri"/>
                <a:cs typeface="Calibri"/>
              </a:rPr>
              <a:t>)</a:t>
            </a:r>
          </a:p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 err="1">
                <a:latin typeface="Calibri"/>
                <a:cs typeface="Calibri"/>
              </a:rPr>
              <a:t>grid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spc="-5" dirty="0" err="1">
                <a:latin typeface="Calibri"/>
                <a:cs typeface="Calibri"/>
              </a:rPr>
              <a:t>on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(Ft)')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</a:t>
            </a:r>
            <a:r>
              <a:rPr lang="es-ES" sz="1200" spc="-5" dirty="0">
                <a:latin typeface="Calibri"/>
                <a:cs typeface="Calibri"/>
              </a:rPr>
              <a:t>40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lang="es-ES" sz="1200" spc="-5" dirty="0">
                <a:latin typeface="Calibri"/>
                <a:cs typeface="Calibri"/>
              </a:rPr>
              <a:t>20</a:t>
            </a:r>
            <a:r>
              <a:rPr sz="1200" spc="-5" dirty="0">
                <a:latin typeface="Calibri"/>
                <a:cs typeface="Calibri"/>
              </a:rPr>
              <a:t>])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6697"/>
          <a:stretch/>
        </p:blipFill>
        <p:spPr>
          <a:xfrm>
            <a:off x="914400" y="609600"/>
            <a:ext cx="8648700" cy="65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4410C-434F-4485-A9B3-913EF8B0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90" y="1120140"/>
            <a:ext cx="7780020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609600"/>
            <a:ext cx="8890000" cy="6127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772A60-E189-4926-B645-318FB4CDCBC0}"/>
              </a:ext>
            </a:extLst>
          </p:cNvPr>
          <p:cNvSpPr/>
          <p:nvPr/>
        </p:nvSpPr>
        <p:spPr>
          <a:xfrm>
            <a:off x="1993900" y="1419225"/>
            <a:ext cx="7162800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A9F7C-C88A-44E2-B11B-5D3EF4E2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038225"/>
            <a:ext cx="660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884" y="513842"/>
            <a:ext cx="9069705" cy="639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00"/>
              </a:spcBef>
              <a:tabLst>
                <a:tab pos="8239125" algn="l"/>
              </a:tabLst>
            </a:pPr>
            <a:r>
              <a:rPr sz="1800" b="1" dirty="0">
                <a:latin typeface="Arial"/>
                <a:cs typeface="Arial"/>
              </a:rPr>
              <a:t>Filtro de </a:t>
            </a:r>
            <a:r>
              <a:rPr sz="1800" b="1" spc="-5" dirty="0">
                <a:latin typeface="Arial"/>
                <a:cs typeface="Arial"/>
              </a:rPr>
              <a:t>Kalman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Extendido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Siguiendo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Cuerpo en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r>
              <a:rPr sz="1800" b="1" spc="5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</a:t>
            </a:r>
            <a:r>
              <a:rPr sz="1800" b="1" spc="-5" dirty="0">
                <a:latin typeface="Arial"/>
                <a:cs typeface="Arial"/>
              </a:rPr>
              <a:t> 3</a:t>
            </a:r>
            <a:r>
              <a:rPr sz="1800" b="1" spc="-7" baseline="25462" dirty="0">
                <a:latin typeface="Arial"/>
                <a:cs typeface="Arial"/>
              </a:rPr>
              <a:t>er</a:t>
            </a:r>
            <a:r>
              <a:rPr sz="1800" b="1" spc="240" baseline="25462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intento	)</a:t>
            </a:r>
            <a:endParaRPr sz="1800">
              <a:latin typeface="Arial"/>
              <a:cs typeface="Arial"/>
            </a:endParaRPr>
          </a:p>
          <a:p>
            <a:pPr marL="111760" marR="180975">
              <a:lnSpc>
                <a:spcPct val="150000"/>
              </a:lnSpc>
              <a:spcBef>
                <a:spcPts val="930"/>
              </a:spcBef>
            </a:pPr>
            <a:r>
              <a:rPr sz="1600" spc="-5" dirty="0">
                <a:latin typeface="Arial MT"/>
                <a:cs typeface="Arial MT"/>
              </a:rPr>
              <a:t>Quizás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método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utilizado 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propagación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delante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suficientemente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exacto,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ello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pudiera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causa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divergencia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error.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Arial MT"/>
              <a:cs typeface="Arial MT"/>
            </a:endParaRPr>
          </a:p>
          <a:p>
            <a:pPr marL="104775" marR="300355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Haremos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estudio comparativo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diferencial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 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caída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tomaremos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referencia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Runge-Kutta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0.001s,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llevada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cabo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simular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evolución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“mundo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real”.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50800" marR="369570">
              <a:lnSpc>
                <a:spcPct val="150000"/>
              </a:lnSpc>
            </a:pPr>
            <a:r>
              <a:rPr sz="1600" spc="-30" dirty="0">
                <a:latin typeface="Arial MT"/>
                <a:cs typeface="Arial MT"/>
              </a:rPr>
              <a:t>Tomando</a:t>
            </a:r>
            <a:r>
              <a:rPr sz="1600" spc="-5" dirty="0">
                <a:latin typeface="Arial MT"/>
                <a:cs typeface="Arial MT"/>
              </a:rPr>
              <a:t> dichos resultados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(altura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velocidad)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referencia,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obtendremos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cometido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 integrar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numéricamente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Euler con pasos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 </a:t>
            </a:r>
            <a:r>
              <a:rPr sz="1600" dirty="0">
                <a:latin typeface="Arial MT"/>
                <a:cs typeface="Arial MT"/>
              </a:rPr>
              <a:t>H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0.1s,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=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0.01s,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 =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0.001.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55880">
              <a:lnSpc>
                <a:spcPct val="100000"/>
              </a:lnSpc>
              <a:spcBef>
                <a:spcPts val="1240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dado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sirve para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llevar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-5" dirty="0">
                <a:latin typeface="Arial MT"/>
                <a:cs typeface="Arial MT"/>
              </a:rPr>
              <a:t> cabo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estudio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comparativo.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Arial MT"/>
              <a:cs typeface="Arial MT"/>
            </a:endParaRPr>
          </a:p>
          <a:p>
            <a:pPr marL="60960" marR="173355">
              <a:lnSpc>
                <a:spcPct val="15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Se lleva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cabo 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Runge-Kutta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H=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0.001s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tomada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referencia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respecto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calcularemos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error.</a:t>
            </a:r>
            <a:endParaRPr sz="1600">
              <a:latin typeface="Arial MT"/>
              <a:cs typeface="Arial MT"/>
            </a:endParaRPr>
          </a:p>
          <a:p>
            <a:pPr marL="60960" marR="43180" indent="-635">
              <a:lnSpc>
                <a:spcPct val="150000"/>
              </a:lnSpc>
            </a:pPr>
            <a:r>
              <a:rPr sz="1600" dirty="0">
                <a:latin typeface="Arial MT"/>
                <a:cs typeface="Arial MT"/>
              </a:rPr>
              <a:t>A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intervalos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spc="-80" dirty="0">
                <a:latin typeface="Cambria"/>
                <a:cs typeface="Cambria"/>
              </a:rPr>
              <a:t>𝑇</a:t>
            </a:r>
            <a:r>
              <a:rPr sz="1725" spc="-120" baseline="-14492" dirty="0">
                <a:latin typeface="Cambria"/>
                <a:cs typeface="Cambria"/>
              </a:rPr>
              <a:t>s</a:t>
            </a:r>
            <a:r>
              <a:rPr sz="1725" spc="179" baseline="-14492" dirty="0">
                <a:latin typeface="Cambria"/>
                <a:cs typeface="Cambria"/>
              </a:rPr>
              <a:t> </a:t>
            </a:r>
            <a:r>
              <a:rPr sz="1600" dirty="0">
                <a:latin typeface="Arial MT"/>
                <a:cs typeface="Arial MT"/>
              </a:rPr>
              <a:t>= </a:t>
            </a:r>
            <a:r>
              <a:rPr sz="1600" spc="-5" dirty="0">
                <a:latin typeface="Arial MT"/>
                <a:cs typeface="Arial MT"/>
              </a:rPr>
              <a:t>0.1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llama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aplica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numérica Euler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paso HP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parámetro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llamar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dirty="0">
                <a:latin typeface="Arial MT"/>
                <a:cs typeface="Arial MT"/>
              </a:rPr>
              <a:t> )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dentro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80" dirty="0">
                <a:latin typeface="Cambria"/>
                <a:cs typeface="Cambria"/>
              </a:rPr>
              <a:t>𝑇</a:t>
            </a:r>
            <a:r>
              <a:rPr sz="1725" spc="-120" baseline="-14492" dirty="0">
                <a:latin typeface="Cambria"/>
                <a:cs typeface="Cambria"/>
              </a:rPr>
              <a:t>s</a:t>
            </a:r>
            <a:r>
              <a:rPr sz="1725" spc="-89" baseline="-14492" dirty="0">
                <a:latin typeface="Cambria"/>
                <a:cs typeface="Cambria"/>
              </a:rPr>
              <a:t> 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77" y="548131"/>
            <a:ext cx="72263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X=200000.;  XD=‐6000.;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</a:t>
            </a:r>
            <a:r>
              <a:rPr sz="1200" spc="-10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=500.;  </a:t>
            </a:r>
            <a:r>
              <a:rPr sz="1200" dirty="0">
                <a:latin typeface="Calibri"/>
                <a:cs typeface="Calibri"/>
              </a:rPr>
              <a:t>XH=X;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XDH=XD;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TS=.1;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TF=30.;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220979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  HP=.1;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count=0;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9203"/>
              </p:ext>
            </p:extLst>
          </p:nvPr>
        </p:nvGraphicFramePr>
        <p:xfrm>
          <a:off x="2613031" y="1114429"/>
          <a:ext cx="5161909" cy="1981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1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1196">
                <a:tc>
                  <a:txBody>
                    <a:bodyPr/>
                    <a:lstStyle/>
                    <a:p>
                      <a:pPr marL="31750" marR="12065">
                        <a:lnSpc>
                          <a:spcPts val="114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while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T&lt;=TF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6150" algn="just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XOLD=</a:t>
                      </a:r>
                      <a:r>
                        <a:rPr lang="es-ES" sz="1200" spc="-10" dirty="0">
                          <a:latin typeface="Calibri"/>
                          <a:cs typeface="Calibri"/>
                        </a:rPr>
                        <a:t>X;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60" dirty="0">
                          <a:latin typeface="Calibri"/>
                          <a:cs typeface="Calibri"/>
                        </a:rPr>
                        <a:t> </a:t>
                      </a:r>
                      <a:endParaRPr lang="es-ES" sz="1200" spc="-260" dirty="0">
                        <a:latin typeface="Calibri"/>
                        <a:cs typeface="Calibri"/>
                      </a:endParaRPr>
                    </a:p>
                    <a:p>
                      <a:pPr marL="946150" algn="just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XDOL</a:t>
                      </a:r>
                      <a:r>
                        <a:rPr lang="es-ES"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lang="es-ES" sz="1200" spc="-5" dirty="0">
                          <a:latin typeface="Calibri"/>
                          <a:cs typeface="Calibri"/>
                        </a:rPr>
                        <a:t>XD;</a:t>
                      </a:r>
                    </a:p>
                    <a:p>
                      <a:pPr marL="946150" algn="just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XDD=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0.0034*32.2*XD*XD*EXP(-X/22000)/(2*BETA)-32.2;</a:t>
                      </a:r>
                    </a:p>
                    <a:p>
                      <a:pPr marL="946150" marR="12065">
                        <a:lnSpc>
                          <a:spcPts val="126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X+H*XD;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5515" marR="12065">
                        <a:lnSpc>
                          <a:spcPts val="122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XD=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XD+H*XDD;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5515">
                        <a:lnSpc>
                          <a:spcPts val="134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T=</a:t>
                      </a:r>
                      <a:r>
                        <a:rPr lang="es-ES" sz="1200" spc="-5" dirty="0">
                          <a:latin typeface="Calibri"/>
                          <a:cs typeface="Calibri"/>
                        </a:rPr>
                        <a:t>T+H;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5515">
                        <a:lnSpc>
                          <a:spcPts val="1380"/>
                        </a:lnSpc>
                      </a:pPr>
                      <a:r>
                        <a:rPr lang="en-GB" sz="1200" dirty="0">
                          <a:latin typeface="Calibri"/>
                          <a:cs typeface="Calibri"/>
                        </a:rPr>
                        <a:t>XD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D=</a:t>
                      </a:r>
                      <a:r>
                        <a:rPr lang="es-ES" sz="1200" dirty="0">
                          <a:latin typeface="+mn-lt"/>
                          <a:cs typeface="Calibri"/>
                        </a:rPr>
                        <a:t>0.0034*32.2*XD*XD*EXP(-X/22000)/(2*BETA)-32.2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6150">
                        <a:lnSpc>
                          <a:spcPts val="126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0.5*(XOLD+X+H*XD);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6150">
                        <a:lnSpc>
                          <a:spcPts val="126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XD=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0.5*(XDOLD+XD+H*XDD);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  <a:p>
                      <a:pPr marL="946150">
                        <a:lnSpc>
                          <a:spcPts val="122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S=</a:t>
                      </a:r>
                      <a:r>
                        <a:rPr lang="es-ES" sz="1200" dirty="0">
                          <a:latin typeface="Calibri"/>
                          <a:cs typeface="Calibri"/>
                        </a:rPr>
                        <a:t>S+H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6481" y="3045205"/>
            <a:ext cx="506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if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S&gt;=TS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0881" y="3228085"/>
            <a:ext cx="30156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[X</a:t>
            </a:r>
            <a:r>
              <a:rPr lang="en-GB" sz="1200" spc="-20" dirty="0">
                <a:latin typeface="Calibri"/>
                <a:cs typeface="Calibri"/>
              </a:rPr>
              <a:t>B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XD</a:t>
            </a:r>
            <a:r>
              <a:rPr sz="1200" spc="-20" dirty="0">
                <a:latin typeface="Calibri"/>
                <a:cs typeface="Calibri"/>
              </a:rPr>
              <a:t>B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XDDB]=P</a:t>
            </a:r>
            <a:r>
              <a:rPr sz="1200" spc="-10" dirty="0">
                <a:latin typeface="Calibri"/>
                <a:cs typeface="Calibri"/>
              </a:rPr>
              <a:t>R</a:t>
            </a:r>
            <a:r>
              <a:rPr sz="1200" spc="-2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J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T(</a:t>
            </a:r>
            <a:r>
              <a:rPr sz="1200" spc="-130" dirty="0">
                <a:latin typeface="Calibri"/>
                <a:cs typeface="Calibri"/>
              </a:rPr>
              <a:t>T</a:t>
            </a:r>
            <a:r>
              <a:rPr sz="1200" spc="-80" dirty="0">
                <a:latin typeface="Calibri"/>
                <a:cs typeface="Calibri"/>
              </a:rPr>
              <a:t>,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XH</a:t>
            </a:r>
            <a:r>
              <a:rPr sz="1200" spc="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XDH,BE</a:t>
            </a:r>
            <a:r>
              <a:rPr sz="1200" spc="-100" dirty="0">
                <a:latin typeface="Calibri"/>
                <a:cs typeface="Calibri"/>
              </a:rPr>
              <a:t>T</a:t>
            </a:r>
            <a:r>
              <a:rPr sz="1200" spc="1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,HP);  XH=X</a:t>
            </a:r>
            <a:r>
              <a:rPr lang="es-ES" sz="120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;</a:t>
            </a:r>
          </a:p>
          <a:p>
            <a:pPr marL="12700" marR="1976120">
              <a:lnSpc>
                <a:spcPct val="100000"/>
              </a:lnSpc>
              <a:tabLst>
                <a:tab pos="708660" algn="l"/>
                <a:tab pos="989965" algn="l"/>
              </a:tabLst>
            </a:pPr>
            <a:r>
              <a:rPr sz="1200" dirty="0">
                <a:latin typeface="Calibri"/>
                <a:cs typeface="Calibri"/>
              </a:rPr>
              <a:t>XDH=XDB;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ERRX=</a:t>
            </a:r>
            <a:r>
              <a:rPr lang="es-ES" sz="1200" dirty="0">
                <a:latin typeface="Calibri"/>
                <a:cs typeface="Calibri"/>
              </a:rPr>
              <a:t>X-XH</a:t>
            </a:r>
            <a:r>
              <a:rPr sz="1200" dirty="0">
                <a:latin typeface="Calibri"/>
                <a:cs typeface="Calibri"/>
              </a:rPr>
              <a:t>	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ERRXD=</a:t>
            </a:r>
            <a:r>
              <a:rPr lang="es-ES" sz="1200" dirty="0">
                <a:latin typeface="Calibri"/>
                <a:cs typeface="Calibri"/>
              </a:rPr>
              <a:t>XD-XDH;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0881" y="4323432"/>
            <a:ext cx="208211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endParaRPr lang="es-ES" sz="1200" spc="-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yT(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t)=</a:t>
            </a:r>
            <a:r>
              <a:rPr sz="1200" spc="-7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; 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lang="es-ES" sz="1200" spc="-10" dirty="0">
                <a:latin typeface="Calibri"/>
                <a:cs typeface="Calibri"/>
              </a:rPr>
              <a:t>ERRX(</a:t>
            </a:r>
            <a:r>
              <a:rPr lang="es-ES" sz="1200" spc="-10" dirty="0" err="1">
                <a:latin typeface="Calibri"/>
                <a:cs typeface="Calibri"/>
              </a:rPr>
              <a:t>count</a:t>
            </a:r>
            <a:r>
              <a:rPr lang="es-ES" sz="1200" spc="-10" dirty="0">
                <a:latin typeface="Calibri"/>
                <a:cs typeface="Calibri"/>
              </a:rPr>
              <a:t>)=ERRX;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Array</a:t>
            </a:r>
            <a:r>
              <a:rPr lang="es-ES" sz="1200" spc="-10" dirty="0">
                <a:latin typeface="Calibri"/>
                <a:cs typeface="Calibri"/>
              </a:rPr>
              <a:t>ERRXD(</a:t>
            </a:r>
            <a:r>
              <a:rPr lang="es-ES" sz="1200" spc="-10" dirty="0" err="1">
                <a:latin typeface="Calibri"/>
                <a:cs typeface="Calibri"/>
              </a:rPr>
              <a:t>count</a:t>
            </a:r>
            <a:r>
              <a:rPr lang="es-ES" sz="1200" spc="-10" dirty="0">
                <a:latin typeface="Calibri"/>
                <a:cs typeface="Calibri"/>
              </a:rPr>
              <a:t>)=ERRXD;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2081" y="5056885"/>
            <a:ext cx="117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33017" y="3311652"/>
            <a:ext cx="829310" cy="433705"/>
            <a:chOff x="7533017" y="3311652"/>
            <a:chExt cx="829310" cy="433705"/>
          </a:xfrm>
        </p:grpSpPr>
        <p:sp>
          <p:nvSpPr>
            <p:cNvPr id="12" name="object 12"/>
            <p:cNvSpPr/>
            <p:nvPr/>
          </p:nvSpPr>
          <p:spPr>
            <a:xfrm>
              <a:off x="7571117" y="3451860"/>
              <a:ext cx="791210" cy="76200"/>
            </a:xfrm>
            <a:custGeom>
              <a:avLst/>
              <a:gdLst/>
              <a:ahLst/>
              <a:cxnLst/>
              <a:rect l="l" t="t" r="r" b="b"/>
              <a:pathLst>
                <a:path w="791209" h="76200">
                  <a:moveTo>
                    <a:pt x="727709" y="43434"/>
                  </a:moveTo>
                  <a:lnTo>
                    <a:pt x="727709" y="33528"/>
                  </a:lnTo>
                  <a:lnTo>
                    <a:pt x="0" y="33528"/>
                  </a:lnTo>
                  <a:lnTo>
                    <a:pt x="0" y="43434"/>
                  </a:lnTo>
                  <a:lnTo>
                    <a:pt x="727709" y="43434"/>
                  </a:lnTo>
                  <a:close/>
                </a:path>
                <a:path w="791209" h="76200">
                  <a:moveTo>
                    <a:pt x="790956" y="38100"/>
                  </a:moveTo>
                  <a:lnTo>
                    <a:pt x="714756" y="0"/>
                  </a:lnTo>
                  <a:lnTo>
                    <a:pt x="714756" y="33528"/>
                  </a:lnTo>
                  <a:lnTo>
                    <a:pt x="727709" y="33528"/>
                  </a:lnTo>
                  <a:lnTo>
                    <a:pt x="727709" y="69723"/>
                  </a:lnTo>
                  <a:lnTo>
                    <a:pt x="790956" y="38100"/>
                  </a:lnTo>
                  <a:close/>
                </a:path>
                <a:path w="791209" h="76200">
                  <a:moveTo>
                    <a:pt x="727709" y="69723"/>
                  </a:moveTo>
                  <a:lnTo>
                    <a:pt x="727709" y="43434"/>
                  </a:lnTo>
                  <a:lnTo>
                    <a:pt x="714756" y="43434"/>
                  </a:lnTo>
                  <a:lnTo>
                    <a:pt x="714756" y="76200"/>
                  </a:lnTo>
                  <a:lnTo>
                    <a:pt x="727709" y="697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2400" y="3311664"/>
              <a:ext cx="10160" cy="433705"/>
            </a:xfrm>
            <a:custGeom>
              <a:avLst/>
              <a:gdLst/>
              <a:ahLst/>
              <a:cxnLst/>
              <a:rect l="l" t="t" r="r" b="b"/>
              <a:pathLst>
                <a:path w="10159" h="433704">
                  <a:moveTo>
                    <a:pt x="9906" y="400050"/>
                  </a:moveTo>
                  <a:lnTo>
                    <a:pt x="0" y="400050"/>
                  </a:lnTo>
                  <a:lnTo>
                    <a:pt x="0" y="433578"/>
                  </a:lnTo>
                  <a:lnTo>
                    <a:pt x="9906" y="433578"/>
                  </a:lnTo>
                  <a:lnTo>
                    <a:pt x="9906" y="400050"/>
                  </a:lnTo>
                  <a:close/>
                </a:path>
                <a:path w="10159" h="433704">
                  <a:moveTo>
                    <a:pt x="9906" y="333756"/>
                  </a:moveTo>
                  <a:lnTo>
                    <a:pt x="0" y="333756"/>
                  </a:lnTo>
                  <a:lnTo>
                    <a:pt x="0" y="371856"/>
                  </a:lnTo>
                  <a:lnTo>
                    <a:pt x="9906" y="371856"/>
                  </a:lnTo>
                  <a:lnTo>
                    <a:pt x="9906" y="333756"/>
                  </a:lnTo>
                  <a:close/>
                </a:path>
                <a:path w="10159" h="433704">
                  <a:moveTo>
                    <a:pt x="9906" y="266700"/>
                  </a:moveTo>
                  <a:lnTo>
                    <a:pt x="0" y="266700"/>
                  </a:lnTo>
                  <a:lnTo>
                    <a:pt x="0" y="304800"/>
                  </a:lnTo>
                  <a:lnTo>
                    <a:pt x="9906" y="304800"/>
                  </a:lnTo>
                  <a:lnTo>
                    <a:pt x="9906" y="266700"/>
                  </a:lnTo>
                  <a:close/>
                </a:path>
                <a:path w="10159" h="433704">
                  <a:moveTo>
                    <a:pt x="9906" y="200406"/>
                  </a:moveTo>
                  <a:lnTo>
                    <a:pt x="0" y="200406"/>
                  </a:lnTo>
                  <a:lnTo>
                    <a:pt x="0" y="238506"/>
                  </a:lnTo>
                  <a:lnTo>
                    <a:pt x="9906" y="238506"/>
                  </a:lnTo>
                  <a:lnTo>
                    <a:pt x="9906" y="200406"/>
                  </a:lnTo>
                  <a:close/>
                </a:path>
                <a:path w="10159" h="433704">
                  <a:moveTo>
                    <a:pt x="9906" y="133350"/>
                  </a:moveTo>
                  <a:lnTo>
                    <a:pt x="0" y="133350"/>
                  </a:lnTo>
                  <a:lnTo>
                    <a:pt x="0" y="171450"/>
                  </a:lnTo>
                  <a:lnTo>
                    <a:pt x="9906" y="171450"/>
                  </a:lnTo>
                  <a:lnTo>
                    <a:pt x="9906" y="133350"/>
                  </a:lnTo>
                  <a:close/>
                </a:path>
                <a:path w="10159" h="433704">
                  <a:moveTo>
                    <a:pt x="9906" y="67056"/>
                  </a:moveTo>
                  <a:lnTo>
                    <a:pt x="0" y="67056"/>
                  </a:lnTo>
                  <a:lnTo>
                    <a:pt x="0" y="105156"/>
                  </a:lnTo>
                  <a:lnTo>
                    <a:pt x="9906" y="105156"/>
                  </a:lnTo>
                  <a:lnTo>
                    <a:pt x="9906" y="67056"/>
                  </a:lnTo>
                  <a:close/>
                </a:path>
                <a:path w="10159" h="433704">
                  <a:moveTo>
                    <a:pt x="990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906" y="38100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33017" y="3566160"/>
              <a:ext cx="791210" cy="76200"/>
            </a:xfrm>
            <a:custGeom>
              <a:avLst/>
              <a:gdLst/>
              <a:ahLst/>
              <a:cxnLst/>
              <a:rect l="l" t="t" r="r" b="b"/>
              <a:pathLst>
                <a:path w="791209" h="76200">
                  <a:moveTo>
                    <a:pt x="76200" y="33528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4008" y="70104"/>
                  </a:lnTo>
                  <a:lnTo>
                    <a:pt x="64008" y="33528"/>
                  </a:lnTo>
                  <a:lnTo>
                    <a:pt x="76200" y="33528"/>
                  </a:lnTo>
                  <a:close/>
                </a:path>
                <a:path w="791209" h="76200">
                  <a:moveTo>
                    <a:pt x="790956" y="43434"/>
                  </a:moveTo>
                  <a:lnTo>
                    <a:pt x="790956" y="33528"/>
                  </a:lnTo>
                  <a:lnTo>
                    <a:pt x="64008" y="33528"/>
                  </a:lnTo>
                  <a:lnTo>
                    <a:pt x="64008" y="43434"/>
                  </a:lnTo>
                  <a:lnTo>
                    <a:pt x="790956" y="43434"/>
                  </a:lnTo>
                  <a:close/>
                </a:path>
                <a:path w="791209" h="76200">
                  <a:moveTo>
                    <a:pt x="76200" y="76200"/>
                  </a:moveTo>
                  <a:lnTo>
                    <a:pt x="76200" y="43434"/>
                  </a:lnTo>
                  <a:lnTo>
                    <a:pt x="64008" y="43434"/>
                  </a:lnTo>
                  <a:lnTo>
                    <a:pt x="64008" y="70104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71896" y="3489960"/>
            <a:ext cx="9645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Función</a:t>
            </a:r>
            <a:r>
              <a:rPr sz="1000" spc="1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“Project”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49173" y="2776981"/>
            <a:ext cx="50482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llama</a:t>
            </a:r>
            <a:endParaRPr sz="100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a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función  </a:t>
            </a:r>
            <a:r>
              <a:rPr sz="1000" spc="-5" dirty="0">
                <a:latin typeface="Calibri"/>
                <a:cs typeface="Calibri"/>
              </a:rPr>
              <a:t>“project”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47445" y="1201674"/>
            <a:ext cx="276225" cy="1982470"/>
          </a:xfrm>
          <a:custGeom>
            <a:avLst/>
            <a:gdLst/>
            <a:ahLst/>
            <a:cxnLst/>
            <a:rect l="l" t="t" r="r" b="b"/>
            <a:pathLst>
              <a:path w="276225" h="1982470">
                <a:moveTo>
                  <a:pt x="271272" y="986790"/>
                </a:moveTo>
                <a:lnTo>
                  <a:pt x="257556" y="986028"/>
                </a:lnTo>
                <a:lnTo>
                  <a:pt x="230594" y="985233"/>
                </a:lnTo>
                <a:lnTo>
                  <a:pt x="229314" y="985179"/>
                </a:lnTo>
                <a:lnTo>
                  <a:pt x="168987" y="978709"/>
                </a:lnTo>
                <a:lnTo>
                  <a:pt x="140208" y="25145"/>
                </a:lnTo>
                <a:lnTo>
                  <a:pt x="139446" y="24383"/>
                </a:lnTo>
                <a:lnTo>
                  <a:pt x="139446" y="23621"/>
                </a:lnTo>
                <a:lnTo>
                  <a:pt x="138684" y="22859"/>
                </a:lnTo>
                <a:lnTo>
                  <a:pt x="138684" y="22097"/>
                </a:lnTo>
                <a:lnTo>
                  <a:pt x="74814" y="3862"/>
                </a:lnTo>
                <a:lnTo>
                  <a:pt x="13716" y="0"/>
                </a:lnTo>
                <a:lnTo>
                  <a:pt x="0" y="0"/>
                </a:lnTo>
                <a:lnTo>
                  <a:pt x="0" y="9906"/>
                </a:lnTo>
                <a:lnTo>
                  <a:pt x="13716" y="9905"/>
                </a:lnTo>
                <a:lnTo>
                  <a:pt x="40243" y="10715"/>
                </a:lnTo>
                <a:lnTo>
                  <a:pt x="72432" y="12996"/>
                </a:lnTo>
                <a:lnTo>
                  <a:pt x="104029" y="17733"/>
                </a:lnTo>
                <a:lnTo>
                  <a:pt x="128778" y="25907"/>
                </a:lnTo>
                <a:lnTo>
                  <a:pt x="130302" y="26669"/>
                </a:lnTo>
                <a:lnTo>
                  <a:pt x="130302" y="27050"/>
                </a:lnTo>
                <a:lnTo>
                  <a:pt x="131064" y="27431"/>
                </a:lnTo>
                <a:lnTo>
                  <a:pt x="131064" y="968502"/>
                </a:lnTo>
                <a:lnTo>
                  <a:pt x="131216" y="971143"/>
                </a:lnTo>
                <a:lnTo>
                  <a:pt x="131216" y="972623"/>
                </a:lnTo>
                <a:lnTo>
                  <a:pt x="132588" y="973836"/>
                </a:lnTo>
                <a:lnTo>
                  <a:pt x="133350" y="975360"/>
                </a:lnTo>
                <a:lnTo>
                  <a:pt x="134112" y="975360"/>
                </a:lnTo>
                <a:lnTo>
                  <a:pt x="134874" y="976884"/>
                </a:lnTo>
                <a:lnTo>
                  <a:pt x="135636" y="976884"/>
                </a:lnTo>
                <a:lnTo>
                  <a:pt x="160176" y="986475"/>
                </a:lnTo>
                <a:lnTo>
                  <a:pt x="188924" y="991127"/>
                </a:lnTo>
                <a:lnTo>
                  <a:pt x="195967" y="990028"/>
                </a:lnTo>
                <a:lnTo>
                  <a:pt x="229314" y="987696"/>
                </a:lnTo>
                <a:lnTo>
                  <a:pt x="256794" y="986814"/>
                </a:lnTo>
                <a:lnTo>
                  <a:pt x="271272" y="986790"/>
                </a:lnTo>
                <a:close/>
              </a:path>
              <a:path w="276225" h="1982470">
                <a:moveTo>
                  <a:pt x="135636" y="1963674"/>
                </a:moveTo>
                <a:lnTo>
                  <a:pt x="135636" y="1005840"/>
                </a:lnTo>
                <a:lnTo>
                  <a:pt x="134874" y="1005840"/>
                </a:lnTo>
                <a:lnTo>
                  <a:pt x="133350" y="1007363"/>
                </a:lnTo>
                <a:lnTo>
                  <a:pt x="132588" y="1008888"/>
                </a:lnTo>
                <a:lnTo>
                  <a:pt x="131826" y="1008888"/>
                </a:lnTo>
                <a:lnTo>
                  <a:pt x="131826" y="1009650"/>
                </a:lnTo>
                <a:lnTo>
                  <a:pt x="131064" y="1010412"/>
                </a:lnTo>
                <a:lnTo>
                  <a:pt x="131064" y="1954530"/>
                </a:lnTo>
                <a:lnTo>
                  <a:pt x="72147" y="1969317"/>
                </a:lnTo>
                <a:lnTo>
                  <a:pt x="13716" y="1972818"/>
                </a:lnTo>
                <a:lnTo>
                  <a:pt x="0" y="1972818"/>
                </a:lnTo>
                <a:lnTo>
                  <a:pt x="0" y="1981962"/>
                </a:lnTo>
                <a:lnTo>
                  <a:pt x="13716" y="1981962"/>
                </a:lnTo>
                <a:lnTo>
                  <a:pt x="40243" y="1981152"/>
                </a:lnTo>
                <a:lnTo>
                  <a:pt x="42268" y="1981059"/>
                </a:lnTo>
                <a:lnTo>
                  <a:pt x="75209" y="1978647"/>
                </a:lnTo>
                <a:lnTo>
                  <a:pt x="108227" y="1973457"/>
                </a:lnTo>
                <a:lnTo>
                  <a:pt x="134112" y="1964436"/>
                </a:lnTo>
                <a:lnTo>
                  <a:pt x="135636" y="1963674"/>
                </a:lnTo>
                <a:close/>
              </a:path>
              <a:path w="276225" h="1982470">
                <a:moveTo>
                  <a:pt x="130302" y="27050"/>
                </a:moveTo>
                <a:lnTo>
                  <a:pt x="130302" y="26669"/>
                </a:lnTo>
                <a:lnTo>
                  <a:pt x="129539" y="26669"/>
                </a:lnTo>
                <a:lnTo>
                  <a:pt x="130302" y="27050"/>
                </a:lnTo>
                <a:close/>
              </a:path>
              <a:path w="276225" h="1982470">
                <a:moveTo>
                  <a:pt x="131064" y="28193"/>
                </a:moveTo>
                <a:lnTo>
                  <a:pt x="131064" y="27431"/>
                </a:lnTo>
                <a:lnTo>
                  <a:pt x="130302" y="27431"/>
                </a:lnTo>
                <a:lnTo>
                  <a:pt x="131064" y="28193"/>
                </a:lnTo>
                <a:close/>
              </a:path>
              <a:path w="276225" h="1982470">
                <a:moveTo>
                  <a:pt x="131064" y="1954530"/>
                </a:moveTo>
                <a:lnTo>
                  <a:pt x="131064" y="1953768"/>
                </a:lnTo>
                <a:lnTo>
                  <a:pt x="130302" y="1955292"/>
                </a:lnTo>
                <a:lnTo>
                  <a:pt x="131064" y="1954530"/>
                </a:lnTo>
                <a:close/>
              </a:path>
              <a:path w="276225" h="1982470">
                <a:moveTo>
                  <a:pt x="131216" y="972623"/>
                </a:moveTo>
                <a:lnTo>
                  <a:pt x="131216" y="971143"/>
                </a:lnTo>
                <a:lnTo>
                  <a:pt x="130403" y="971905"/>
                </a:lnTo>
                <a:lnTo>
                  <a:pt x="131216" y="972623"/>
                </a:lnTo>
                <a:close/>
              </a:path>
              <a:path w="276225" h="1982470">
                <a:moveTo>
                  <a:pt x="257556" y="995934"/>
                </a:moveTo>
                <a:lnTo>
                  <a:pt x="256794" y="995934"/>
                </a:lnTo>
                <a:lnTo>
                  <a:pt x="230594" y="994821"/>
                </a:lnTo>
                <a:lnTo>
                  <a:pt x="229314" y="994751"/>
                </a:lnTo>
                <a:lnTo>
                  <a:pt x="194552" y="992038"/>
                </a:lnTo>
                <a:lnTo>
                  <a:pt x="188924" y="991127"/>
                </a:lnTo>
                <a:lnTo>
                  <a:pt x="163315" y="995123"/>
                </a:lnTo>
                <a:lnTo>
                  <a:pt x="137160" y="1004316"/>
                </a:lnTo>
                <a:lnTo>
                  <a:pt x="135636" y="1005078"/>
                </a:lnTo>
                <a:lnTo>
                  <a:pt x="135636" y="1962912"/>
                </a:lnTo>
                <a:lnTo>
                  <a:pt x="136398" y="1962912"/>
                </a:lnTo>
                <a:lnTo>
                  <a:pt x="137160" y="1961388"/>
                </a:lnTo>
                <a:lnTo>
                  <a:pt x="137922" y="1961388"/>
                </a:lnTo>
                <a:lnTo>
                  <a:pt x="138684" y="1959864"/>
                </a:lnTo>
                <a:lnTo>
                  <a:pt x="139446" y="1959102"/>
                </a:lnTo>
                <a:lnTo>
                  <a:pt x="139446" y="1957577"/>
                </a:lnTo>
                <a:lnTo>
                  <a:pt x="140208" y="1957577"/>
                </a:lnTo>
                <a:lnTo>
                  <a:pt x="140208" y="1013460"/>
                </a:lnTo>
                <a:lnTo>
                  <a:pt x="141732" y="1012697"/>
                </a:lnTo>
                <a:lnTo>
                  <a:pt x="142494" y="1011936"/>
                </a:lnTo>
                <a:lnTo>
                  <a:pt x="168084" y="1004072"/>
                </a:lnTo>
                <a:lnTo>
                  <a:pt x="199139" y="999432"/>
                </a:lnTo>
                <a:lnTo>
                  <a:pt x="230594" y="997046"/>
                </a:lnTo>
                <a:lnTo>
                  <a:pt x="257556" y="995934"/>
                </a:lnTo>
                <a:close/>
              </a:path>
              <a:path w="276225" h="1982470">
                <a:moveTo>
                  <a:pt x="140969" y="969263"/>
                </a:moveTo>
                <a:lnTo>
                  <a:pt x="140208" y="967740"/>
                </a:lnTo>
                <a:lnTo>
                  <a:pt x="140208" y="968502"/>
                </a:lnTo>
                <a:lnTo>
                  <a:pt x="140969" y="969263"/>
                </a:lnTo>
                <a:close/>
              </a:path>
              <a:path w="276225" h="1982470">
                <a:moveTo>
                  <a:pt x="140969" y="1013460"/>
                </a:moveTo>
                <a:lnTo>
                  <a:pt x="140208" y="1013460"/>
                </a:lnTo>
                <a:lnTo>
                  <a:pt x="140208" y="1014222"/>
                </a:lnTo>
                <a:lnTo>
                  <a:pt x="140969" y="1013460"/>
                </a:lnTo>
                <a:close/>
              </a:path>
              <a:path w="276225" h="1982470">
                <a:moveTo>
                  <a:pt x="275844" y="993647"/>
                </a:moveTo>
                <a:lnTo>
                  <a:pt x="275844" y="988313"/>
                </a:lnTo>
                <a:lnTo>
                  <a:pt x="273558" y="986790"/>
                </a:lnTo>
                <a:lnTo>
                  <a:pt x="256794" y="986814"/>
                </a:lnTo>
                <a:lnTo>
                  <a:pt x="229314" y="987696"/>
                </a:lnTo>
                <a:lnTo>
                  <a:pt x="195967" y="990028"/>
                </a:lnTo>
                <a:lnTo>
                  <a:pt x="188924" y="991127"/>
                </a:lnTo>
                <a:lnTo>
                  <a:pt x="194552" y="992038"/>
                </a:lnTo>
                <a:lnTo>
                  <a:pt x="229314" y="994751"/>
                </a:lnTo>
                <a:lnTo>
                  <a:pt x="230594" y="994821"/>
                </a:lnTo>
                <a:lnTo>
                  <a:pt x="256794" y="995934"/>
                </a:lnTo>
                <a:lnTo>
                  <a:pt x="273558" y="995934"/>
                </a:lnTo>
                <a:lnTo>
                  <a:pt x="275844" y="99364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99559" y="1890776"/>
            <a:ext cx="2133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Integración </a:t>
            </a:r>
            <a:r>
              <a:rPr sz="1200" spc="-5" dirty="0">
                <a:latin typeface="Calibri"/>
                <a:cs typeface="Calibri"/>
              </a:rPr>
              <a:t>numérica </a:t>
            </a:r>
            <a:r>
              <a:rPr sz="1200" spc="-10" dirty="0">
                <a:latin typeface="Calibri"/>
                <a:cs typeface="Calibri"/>
              </a:rPr>
              <a:t>Runge‐Kutta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segundo </a:t>
            </a:r>
            <a:r>
              <a:rPr sz="1200" spc="-10" dirty="0">
                <a:latin typeface="Calibri"/>
                <a:cs typeface="Calibri"/>
              </a:rPr>
              <a:t>orden </a:t>
            </a:r>
            <a:r>
              <a:rPr sz="1200" spc="-5" dirty="0">
                <a:latin typeface="Calibri"/>
                <a:cs typeface="Calibri"/>
              </a:rPr>
              <a:t>con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paso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integración</a:t>
            </a:r>
            <a:r>
              <a:rPr sz="1200" dirty="0">
                <a:latin typeface="Calibri"/>
                <a:cs typeface="Calibri"/>
              </a:rPr>
              <a:t> H =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0.001s.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38135" y="2833890"/>
            <a:ext cx="9525" cy="571500"/>
          </a:xfrm>
          <a:custGeom>
            <a:avLst/>
            <a:gdLst/>
            <a:ahLst/>
            <a:cxnLst/>
            <a:rect l="l" t="t" r="r" b="b"/>
            <a:pathLst>
              <a:path w="9525" h="571500">
                <a:moveTo>
                  <a:pt x="9144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144" y="571500"/>
                </a:lnTo>
                <a:lnTo>
                  <a:pt x="9144" y="533400"/>
                </a:lnTo>
                <a:close/>
              </a:path>
              <a:path w="9525" h="571500">
                <a:moveTo>
                  <a:pt x="9144" y="466344"/>
                </a:moveTo>
                <a:lnTo>
                  <a:pt x="0" y="466344"/>
                </a:lnTo>
                <a:lnTo>
                  <a:pt x="0" y="504444"/>
                </a:lnTo>
                <a:lnTo>
                  <a:pt x="9144" y="504444"/>
                </a:lnTo>
                <a:lnTo>
                  <a:pt x="9144" y="466344"/>
                </a:lnTo>
                <a:close/>
              </a:path>
              <a:path w="9525" h="57150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71500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57150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7150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57150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7150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57150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9943" y="426731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571500">
                <a:moveTo>
                  <a:pt x="9906" y="466344"/>
                </a:moveTo>
                <a:lnTo>
                  <a:pt x="0" y="466344"/>
                </a:lnTo>
                <a:lnTo>
                  <a:pt x="0" y="504444"/>
                </a:lnTo>
                <a:lnTo>
                  <a:pt x="9906" y="504444"/>
                </a:lnTo>
                <a:lnTo>
                  <a:pt x="9906" y="466344"/>
                </a:lnTo>
                <a:close/>
              </a:path>
              <a:path w="10160" h="57150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71500">
                <a:moveTo>
                  <a:pt x="9906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906" y="371094"/>
                </a:lnTo>
                <a:lnTo>
                  <a:pt x="9906" y="332994"/>
                </a:lnTo>
                <a:close/>
              </a:path>
              <a:path w="10160" h="5715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71500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60" h="5715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71500">
                <a:moveTo>
                  <a:pt x="9906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906" y="104394"/>
                </a:lnTo>
                <a:lnTo>
                  <a:pt x="9906" y="66294"/>
                </a:lnTo>
                <a:close/>
              </a:path>
              <a:path w="10160" h="5715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2229" y="5586234"/>
            <a:ext cx="10160" cy="571500"/>
          </a:xfrm>
          <a:custGeom>
            <a:avLst/>
            <a:gdLst/>
            <a:ahLst/>
            <a:cxnLst/>
            <a:rect l="l" t="t" r="r" b="b"/>
            <a:pathLst>
              <a:path w="10160" h="57150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571500">
                <a:moveTo>
                  <a:pt x="9906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06" y="505206"/>
                </a:lnTo>
                <a:lnTo>
                  <a:pt x="9906" y="467106"/>
                </a:lnTo>
                <a:close/>
              </a:path>
              <a:path w="10160" h="57150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71500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7150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71500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7150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71500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57150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0739" y="1038225"/>
            <a:ext cx="318135" cy="238760"/>
          </a:xfrm>
          <a:custGeom>
            <a:avLst/>
            <a:gdLst/>
            <a:ahLst/>
            <a:cxnLst/>
            <a:rect l="l" t="t" r="r" b="b"/>
            <a:pathLst>
              <a:path w="318135" h="238759">
                <a:moveTo>
                  <a:pt x="317754" y="119634"/>
                </a:moveTo>
                <a:lnTo>
                  <a:pt x="198120" y="0"/>
                </a:lnTo>
                <a:lnTo>
                  <a:pt x="198120" y="59436"/>
                </a:lnTo>
                <a:lnTo>
                  <a:pt x="0" y="59436"/>
                </a:lnTo>
                <a:lnTo>
                  <a:pt x="0" y="179070"/>
                </a:lnTo>
                <a:lnTo>
                  <a:pt x="198120" y="179070"/>
                </a:lnTo>
                <a:lnTo>
                  <a:pt x="198120" y="238506"/>
                </a:lnTo>
                <a:lnTo>
                  <a:pt x="317754" y="119634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1595" y="5263896"/>
            <a:ext cx="318135" cy="239395"/>
          </a:xfrm>
          <a:custGeom>
            <a:avLst/>
            <a:gdLst/>
            <a:ahLst/>
            <a:cxnLst/>
            <a:rect l="l" t="t" r="r" b="b"/>
            <a:pathLst>
              <a:path w="318135" h="239395">
                <a:moveTo>
                  <a:pt x="317754" y="119634"/>
                </a:moveTo>
                <a:lnTo>
                  <a:pt x="198120" y="0"/>
                </a:lnTo>
                <a:lnTo>
                  <a:pt x="198120" y="60198"/>
                </a:lnTo>
                <a:lnTo>
                  <a:pt x="0" y="60198"/>
                </a:lnTo>
                <a:lnTo>
                  <a:pt x="0" y="179832"/>
                </a:lnTo>
                <a:lnTo>
                  <a:pt x="198120" y="179832"/>
                </a:lnTo>
                <a:lnTo>
                  <a:pt x="198120" y="239268"/>
                </a:lnTo>
                <a:lnTo>
                  <a:pt x="317754" y="119634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1705" y="3045714"/>
            <a:ext cx="318135" cy="239395"/>
          </a:xfrm>
          <a:custGeom>
            <a:avLst/>
            <a:gdLst/>
            <a:ahLst/>
            <a:cxnLst/>
            <a:rect l="l" t="t" r="r" b="b"/>
            <a:pathLst>
              <a:path w="318135" h="239395">
                <a:moveTo>
                  <a:pt x="317754" y="119634"/>
                </a:moveTo>
                <a:lnTo>
                  <a:pt x="198120" y="0"/>
                </a:lnTo>
                <a:lnTo>
                  <a:pt x="198120" y="59436"/>
                </a:lnTo>
                <a:lnTo>
                  <a:pt x="0" y="59436"/>
                </a:lnTo>
                <a:lnTo>
                  <a:pt x="0" y="179070"/>
                </a:lnTo>
                <a:lnTo>
                  <a:pt x="198120" y="179070"/>
                </a:lnTo>
                <a:lnTo>
                  <a:pt x="198120" y="239268"/>
                </a:lnTo>
                <a:lnTo>
                  <a:pt x="317754" y="1196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0755" y="5074920"/>
            <a:ext cx="318135" cy="238760"/>
          </a:xfrm>
          <a:custGeom>
            <a:avLst/>
            <a:gdLst/>
            <a:ahLst/>
            <a:cxnLst/>
            <a:rect l="l" t="t" r="r" b="b"/>
            <a:pathLst>
              <a:path w="318135" h="238760">
                <a:moveTo>
                  <a:pt x="317754" y="118872"/>
                </a:moveTo>
                <a:lnTo>
                  <a:pt x="198120" y="0"/>
                </a:lnTo>
                <a:lnTo>
                  <a:pt x="198120" y="59436"/>
                </a:lnTo>
                <a:lnTo>
                  <a:pt x="0" y="59436"/>
                </a:lnTo>
                <a:lnTo>
                  <a:pt x="0" y="179070"/>
                </a:lnTo>
                <a:lnTo>
                  <a:pt x="198120" y="179070"/>
                </a:lnTo>
                <a:lnTo>
                  <a:pt x="198120" y="238506"/>
                </a:lnTo>
                <a:lnTo>
                  <a:pt x="317754" y="1188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A9D926-5265-4E9D-BB63-C4021C0D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45" y="3843397"/>
            <a:ext cx="3484416" cy="26638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352425"/>
            <a:ext cx="8528050" cy="6530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4D15A4-C5DA-4016-B98E-066731974BC8}"/>
                  </a:ext>
                </a:extLst>
              </p:cNvPr>
              <p:cNvSpPr txBox="1"/>
              <p:nvPr/>
            </p:nvSpPr>
            <p:spPr>
              <a:xfrm>
                <a:off x="6108700" y="4924425"/>
                <a:ext cx="2463623" cy="471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0.0034∗32.2∗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ES" sz="1200" b="0" i="1" smtClean="0">
                                      <a:latin typeface="Cambria Math" panose="02040503050406030204" pitchFamily="18" charset="0"/>
                                    </a:rPr>
                                    <m:t>22000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s-E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−32.2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4D15A4-C5DA-4016-B98E-06673197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4924425"/>
                <a:ext cx="2463623" cy="471476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25BFDF4-C298-4B8F-A27E-56428AA99D5E}"/>
              </a:ext>
            </a:extLst>
          </p:cNvPr>
          <p:cNvSpPr/>
          <p:nvPr/>
        </p:nvSpPr>
        <p:spPr>
          <a:xfrm>
            <a:off x="1003300" y="1190625"/>
            <a:ext cx="31242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0EB7139-8215-4C43-B082-11C7536CFCE6}"/>
              </a:ext>
            </a:extLst>
          </p:cNvPr>
          <p:cNvSpPr txBox="1"/>
          <p:nvPr/>
        </p:nvSpPr>
        <p:spPr>
          <a:xfrm>
            <a:off x="850900" y="2168872"/>
            <a:ext cx="4216223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ArrayERRXD</a:t>
            </a:r>
            <a:r>
              <a:rPr lang="es-ES" sz="1200" spc="-5" dirty="0">
                <a:latin typeface="Calibri"/>
                <a:cs typeface="Calibri"/>
              </a:rPr>
              <a:t>)</a:t>
            </a:r>
          </a:p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 err="1">
                <a:latin typeface="Calibri"/>
                <a:cs typeface="Calibri"/>
              </a:rPr>
              <a:t>grid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spc="-5" dirty="0" err="1">
                <a:latin typeface="Calibri"/>
                <a:cs typeface="Calibri"/>
              </a:rPr>
              <a:t>on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lang="es-ES" sz="1200" spc="-5" dirty="0" err="1">
                <a:latin typeface="Calibri"/>
                <a:cs typeface="Calibri"/>
              </a:rPr>
              <a:t>Velocity</a:t>
            </a:r>
            <a:r>
              <a:rPr sz="1200" dirty="0">
                <a:latin typeface="Calibri"/>
                <a:cs typeface="Calibri"/>
              </a:rPr>
              <a:t> (Ft</a:t>
            </a:r>
            <a:r>
              <a:rPr lang="es-ES" sz="1200" dirty="0">
                <a:latin typeface="Calibri"/>
                <a:cs typeface="Calibri"/>
              </a:rPr>
              <a:t>/</a:t>
            </a:r>
            <a:r>
              <a:rPr lang="es-ES" sz="1200" dirty="0" err="1">
                <a:latin typeface="Calibri"/>
                <a:cs typeface="Calibri"/>
              </a:rPr>
              <a:t>Sec</a:t>
            </a:r>
            <a:r>
              <a:rPr sz="1200" dirty="0">
                <a:latin typeface="Calibri"/>
                <a:cs typeface="Calibri"/>
              </a:rPr>
              <a:t>)')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</a:t>
            </a:r>
            <a:r>
              <a:rPr lang="es-ES" sz="1200" spc="-5" dirty="0">
                <a:latin typeface="Calibri"/>
                <a:cs typeface="Calibri"/>
              </a:rPr>
              <a:t>2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lang="es-ES" sz="1200" spc="15" dirty="0">
                <a:latin typeface="Calibri"/>
                <a:cs typeface="Calibri"/>
              </a:rPr>
              <a:t>12</a:t>
            </a:r>
            <a:r>
              <a:rPr sz="1200" spc="-5" dirty="0">
                <a:latin typeface="Calibri"/>
                <a:cs typeface="Calibri"/>
              </a:rPr>
              <a:t>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F8E6D54-DFC5-4BDD-97CF-6A89C0504FF0}"/>
              </a:ext>
            </a:extLst>
          </p:cNvPr>
          <p:cNvSpPr txBox="1"/>
          <p:nvPr/>
        </p:nvSpPr>
        <p:spPr>
          <a:xfrm>
            <a:off x="850900" y="1190625"/>
            <a:ext cx="408393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</a:t>
            </a:r>
            <a:r>
              <a:rPr lang="es-ES" sz="1200" spc="-5" dirty="0">
                <a:latin typeface="Calibri"/>
                <a:cs typeface="Calibri"/>
              </a:rPr>
              <a:t>)</a:t>
            </a:r>
          </a:p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 err="1">
                <a:latin typeface="Calibri"/>
                <a:cs typeface="Calibri"/>
              </a:rPr>
              <a:t>grid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lang="es-ES" sz="1200" spc="-5" dirty="0" err="1">
                <a:latin typeface="Calibri"/>
                <a:cs typeface="Calibri"/>
              </a:rPr>
              <a:t>on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(Ft)')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</a:t>
            </a:r>
            <a:r>
              <a:rPr lang="es-ES" sz="1200" spc="-5" dirty="0">
                <a:latin typeface="Calibri"/>
                <a:cs typeface="Calibri"/>
              </a:rPr>
              <a:t>30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lang="es-ES" sz="1200" spc="-5" dirty="0">
                <a:latin typeface="Calibri"/>
                <a:cs typeface="Calibri"/>
              </a:rPr>
              <a:t>30</a:t>
            </a:r>
            <a:r>
              <a:rPr sz="1200" spc="-5" dirty="0">
                <a:latin typeface="Calibri"/>
                <a:cs typeface="Calibri"/>
              </a:rPr>
              <a:t>])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93016"/>
          <a:stretch/>
        </p:blipFill>
        <p:spPr>
          <a:xfrm>
            <a:off x="1022350" y="603250"/>
            <a:ext cx="8521700" cy="358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45962-3AF3-4CDD-A5FB-45911227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190625"/>
            <a:ext cx="6396567" cy="47974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92726"/>
          <a:stretch/>
        </p:blipFill>
        <p:spPr>
          <a:xfrm>
            <a:off x="901700" y="508000"/>
            <a:ext cx="8864600" cy="377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104B7-52ED-4C6D-8E2B-5E3123D0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295400"/>
            <a:ext cx="662940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488950"/>
            <a:ext cx="8858250" cy="635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F2C5C5-A147-4D28-99AE-6E9ECD7929C5}"/>
              </a:ext>
            </a:extLst>
          </p:cNvPr>
          <p:cNvSpPr/>
          <p:nvPr/>
        </p:nvSpPr>
        <p:spPr>
          <a:xfrm>
            <a:off x="1765300" y="1343025"/>
            <a:ext cx="74676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1DF02-404A-4596-BE58-DB55898E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038225"/>
            <a:ext cx="69088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2312"/>
          <a:stretch/>
        </p:blipFill>
        <p:spPr>
          <a:xfrm>
            <a:off x="901700" y="5915024"/>
            <a:ext cx="8591550" cy="879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4F735F-9D5D-4A94-A7CC-0BCA53AC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-104775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4200"/>
            <a:ext cx="8642350" cy="6330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623" y="366776"/>
            <a:ext cx="929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</a:t>
            </a:r>
            <a:r>
              <a:rPr spc="-35" dirty="0"/>
              <a:t> </a:t>
            </a:r>
            <a:r>
              <a:rPr spc="-10" dirty="0"/>
              <a:t>Listado</a:t>
            </a:r>
            <a:r>
              <a:rPr spc="-25" dirty="0"/>
              <a:t> 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3677" y="379806"/>
            <a:ext cx="7677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Filtro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Kalman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Extendido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siguiendo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cuerpo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caída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libre </a:t>
            </a:r>
            <a:r>
              <a:rPr sz="1800" spc="-10" dirty="0">
                <a:latin typeface="Calibri"/>
                <a:cs typeface="Calibri"/>
              </a:rPr>
              <a:t>con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rozamiento,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aplica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integración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numérica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Euler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integración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0.001s</a:t>
            </a:r>
            <a:r>
              <a:rPr sz="1800" spc="-10" dirty="0">
                <a:latin typeface="Calibri"/>
                <a:cs typeface="Calibri"/>
              </a:rPr>
              <a:t> para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obtención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estados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proyectadops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hacia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delante.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7558" y="1526540"/>
            <a:ext cx="91948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SIGNOISE=25;  X=200000.;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XD=‐6000.;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BETA=500.;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XH=200025.;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XDH=‐6150.; </a:t>
            </a:r>
            <a:r>
              <a:rPr sz="1200" dirty="0">
                <a:latin typeface="Calibri"/>
                <a:cs typeface="Calibri"/>
              </a:rPr>
              <a:t> ORDER=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TS=.1;</a:t>
            </a:r>
            <a:endParaRPr sz="1200" dirty="0">
              <a:latin typeface="Calibri"/>
              <a:cs typeface="Calibri"/>
            </a:endParaRPr>
          </a:p>
          <a:p>
            <a:pPr marL="12700" marR="38481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TF=30.;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PHIS=0.;  T=0.;</a:t>
            </a:r>
            <a:endParaRPr sz="1200" dirty="0">
              <a:latin typeface="Calibri"/>
              <a:cs typeface="Calibri"/>
            </a:endParaRPr>
          </a:p>
          <a:p>
            <a:pPr marL="12700" marR="41783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7558" y="3903979"/>
            <a:ext cx="16789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PHI=</a:t>
            </a:r>
            <a:r>
              <a:rPr sz="1200" spc="-30" dirty="0">
                <a:latin typeface="Calibri"/>
                <a:cs typeface="Calibri"/>
              </a:rPr>
              <a:t>z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s(ORDER,ORDER);  </a:t>
            </a:r>
            <a:r>
              <a:rPr sz="1200" spc="-5" dirty="0">
                <a:latin typeface="Calibri"/>
                <a:cs typeface="Calibri"/>
              </a:rPr>
              <a:t>P=[25*25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0;0</a:t>
            </a:r>
            <a:r>
              <a:rPr sz="1200" spc="-5" dirty="0">
                <a:latin typeface="Calibri"/>
                <a:cs typeface="Calibri"/>
              </a:rPr>
              <a:t> 150*150];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IDNP=eye(ORDER);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Q=zeros(ORDER,ORDER);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7558" y="4635500"/>
            <a:ext cx="8020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1040" algn="l"/>
              </a:tabLst>
            </a:pPr>
            <a:r>
              <a:rPr sz="1200" dirty="0">
                <a:latin typeface="Calibri"/>
                <a:cs typeface="Calibri"/>
              </a:rPr>
              <a:t>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=[</a:t>
            </a:r>
            <a:r>
              <a:rPr lang="es-ES" sz="1200" dirty="0">
                <a:latin typeface="Calibri"/>
                <a:cs typeface="Calibri"/>
              </a:rPr>
              <a:t>1 0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5" dirty="0">
                <a:latin typeface="Calibri"/>
                <a:cs typeface="Calibri"/>
              </a:rPr>
              <a:t>];</a:t>
            </a:r>
            <a:endParaRPr sz="12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7"/>
              <p:cNvSpPr txBox="1"/>
              <p:nvPr/>
            </p:nvSpPr>
            <p:spPr>
              <a:xfrm>
                <a:off x="1487558" y="4818379"/>
                <a:ext cx="1277371" cy="57964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508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GB" sz="1200" dirty="0">
                    <a:latin typeface="Calibri"/>
                    <a:cs typeface="Calibri"/>
                  </a:rPr>
                  <a:t>HT=HM</a:t>
                </a:r>
                <a:r>
                  <a:rPr lang="en-GB" sz="1200" spc="-95" dirty="0">
                    <a:latin typeface="Calibri"/>
                    <a:cs typeface="Calibri"/>
                  </a:rPr>
                  <a:t>A</a:t>
                </a:r>
                <a:r>
                  <a:rPr lang="en-GB" sz="1200" spc="-5" dirty="0">
                    <a:latin typeface="Calibri"/>
                    <a:cs typeface="Calibri"/>
                  </a:rPr>
                  <a:t>T</a:t>
                </a:r>
                <a:r>
                  <a:rPr lang="en-GB" sz="1200" dirty="0">
                    <a:latin typeface="Calibri"/>
                    <a:cs typeface="Calibri"/>
                  </a:rPr>
                  <a:t>';  </a:t>
                </a:r>
              </a:p>
              <a:p>
                <a:pPr marL="12700" marR="508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GB" sz="1200" spc="-20" dirty="0">
                    <a:latin typeface="Calibri"/>
                    <a:cs typeface="Calibri"/>
                  </a:rPr>
                  <a:t>RMAT=</a:t>
                </a:r>
                <a:r>
                  <a:rPr lang="en-GB" sz="1200" b="0" spc="-2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pc="-20" smtClean="0">
                        <a:latin typeface="Cambria Math" panose="02040503050406030204" pitchFamily="18" charset="0"/>
                        <a:cs typeface="Calibri"/>
                      </a:rPr>
                      <m:t>𝑆</m:t>
                    </m:r>
                    <m:r>
                      <a:rPr lang="es-ES" sz="1200" b="0" i="1" spc="-20" smtClean="0">
                        <a:latin typeface="Cambria Math" panose="02040503050406030204" pitchFamily="18" charset="0"/>
                        <a:cs typeface="Calibri"/>
                      </a:rPr>
                      <m:t>𝐼𝐺𝑁𝑂𝐼𝑆</m:t>
                    </m:r>
                    <m:sSup>
                      <m:sSupPr>
                        <m:ctrlPr>
                          <a:rPr lang="es-ES" sz="1200" b="0" i="1" spc="-2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s-ES" sz="1200" b="0" i="1" spc="-20" smtClean="0">
                            <a:latin typeface="Cambria Math" panose="02040503050406030204" pitchFamily="18" charset="0"/>
                            <a:cs typeface="Calibri"/>
                          </a:rPr>
                          <m:t>𝐸</m:t>
                        </m:r>
                      </m:e>
                      <m:sup>
                        <m:r>
                          <a:rPr lang="es-ES" sz="1200" b="0" i="1" spc="-2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en-GB" sz="1200" spc="-5" dirty="0">
                    <a:latin typeface="Calibri"/>
                    <a:cs typeface="Calibri"/>
                  </a:rPr>
                  <a:t>count=0;</a:t>
                </a:r>
                <a:endParaRPr sz="12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58" y="4818379"/>
                <a:ext cx="1277371" cy="579646"/>
              </a:xfrm>
              <a:prstGeom prst="rect">
                <a:avLst/>
              </a:prstGeom>
              <a:blipFill>
                <a:blip r:embed="rId2"/>
                <a:stretch>
                  <a:fillRect l="-6190" t="-5208" b="-145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2666372" y="5001259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4400" y="5540502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4">
                <a:moveTo>
                  <a:pt x="0" y="0"/>
                </a:moveTo>
                <a:lnTo>
                  <a:pt x="0" y="824484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2199" y="1625346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80" h="76200">
                <a:moveTo>
                  <a:pt x="76200" y="32765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2765"/>
                </a:lnTo>
                <a:lnTo>
                  <a:pt x="76200" y="32765"/>
                </a:lnTo>
                <a:close/>
              </a:path>
              <a:path w="449580" h="76200">
                <a:moveTo>
                  <a:pt x="449580" y="42671"/>
                </a:moveTo>
                <a:lnTo>
                  <a:pt x="449580" y="32765"/>
                </a:lnTo>
                <a:lnTo>
                  <a:pt x="63245" y="32765"/>
                </a:lnTo>
                <a:lnTo>
                  <a:pt x="63245" y="42671"/>
                </a:lnTo>
                <a:lnTo>
                  <a:pt x="449580" y="42671"/>
                </a:lnTo>
                <a:close/>
              </a:path>
              <a:path w="449580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7173" y="1550161"/>
            <a:ext cx="18821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desvición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típica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53881" y="1764792"/>
            <a:ext cx="143510" cy="313690"/>
          </a:xfrm>
          <a:custGeom>
            <a:avLst/>
            <a:gdLst/>
            <a:ahLst/>
            <a:cxnLst/>
            <a:rect l="l" t="t" r="r" b="b"/>
            <a:pathLst>
              <a:path w="143510" h="313689">
                <a:moveTo>
                  <a:pt x="74676" y="153938"/>
                </a:moveTo>
                <a:lnTo>
                  <a:pt x="74676" y="144780"/>
                </a:lnTo>
                <a:lnTo>
                  <a:pt x="73152" y="143256"/>
                </a:lnTo>
                <a:lnTo>
                  <a:pt x="73152" y="12191"/>
                </a:lnTo>
                <a:lnTo>
                  <a:pt x="72390" y="12191"/>
                </a:lnTo>
                <a:lnTo>
                  <a:pt x="71628" y="10667"/>
                </a:lnTo>
                <a:lnTo>
                  <a:pt x="70866" y="10667"/>
                </a:lnTo>
                <a:lnTo>
                  <a:pt x="70866" y="9905"/>
                </a:lnTo>
                <a:lnTo>
                  <a:pt x="68580" y="9143"/>
                </a:lnTo>
                <a:lnTo>
                  <a:pt x="68580" y="8381"/>
                </a:lnTo>
                <a:lnTo>
                  <a:pt x="65532" y="7619"/>
                </a:lnTo>
                <a:lnTo>
                  <a:pt x="54008" y="4434"/>
                </a:lnTo>
                <a:lnTo>
                  <a:pt x="39971" y="2300"/>
                </a:lnTo>
                <a:lnTo>
                  <a:pt x="25930" y="937"/>
                </a:lnTo>
                <a:lnTo>
                  <a:pt x="14478" y="58"/>
                </a:lnTo>
                <a:lnTo>
                  <a:pt x="0" y="0"/>
                </a:lnTo>
                <a:lnTo>
                  <a:pt x="0" y="9906"/>
                </a:lnTo>
                <a:lnTo>
                  <a:pt x="14478" y="9934"/>
                </a:lnTo>
                <a:lnTo>
                  <a:pt x="24947" y="10332"/>
                </a:lnTo>
                <a:lnTo>
                  <a:pt x="38528" y="11444"/>
                </a:lnTo>
                <a:lnTo>
                  <a:pt x="51895" y="13501"/>
                </a:lnTo>
                <a:lnTo>
                  <a:pt x="62484" y="16763"/>
                </a:lnTo>
                <a:lnTo>
                  <a:pt x="64008" y="17525"/>
                </a:lnTo>
                <a:lnTo>
                  <a:pt x="64008" y="16763"/>
                </a:lnTo>
                <a:lnTo>
                  <a:pt x="64769" y="17525"/>
                </a:lnTo>
                <a:lnTo>
                  <a:pt x="64769" y="16763"/>
                </a:lnTo>
                <a:lnTo>
                  <a:pt x="65532" y="18287"/>
                </a:lnTo>
                <a:lnTo>
                  <a:pt x="65532" y="148590"/>
                </a:lnTo>
                <a:lnTo>
                  <a:pt x="66294" y="149352"/>
                </a:lnTo>
                <a:lnTo>
                  <a:pt x="67056" y="150876"/>
                </a:lnTo>
                <a:lnTo>
                  <a:pt x="67818" y="150876"/>
                </a:lnTo>
                <a:lnTo>
                  <a:pt x="68580" y="151638"/>
                </a:lnTo>
                <a:lnTo>
                  <a:pt x="70104" y="152400"/>
                </a:lnTo>
                <a:lnTo>
                  <a:pt x="74676" y="153938"/>
                </a:lnTo>
                <a:close/>
              </a:path>
              <a:path w="143510" h="313689">
                <a:moveTo>
                  <a:pt x="65532" y="294894"/>
                </a:moveTo>
                <a:lnTo>
                  <a:pt x="26621" y="302548"/>
                </a:lnTo>
                <a:lnTo>
                  <a:pt x="0" y="303276"/>
                </a:lnTo>
                <a:lnTo>
                  <a:pt x="0" y="313182"/>
                </a:lnTo>
                <a:lnTo>
                  <a:pt x="14478" y="312420"/>
                </a:lnTo>
                <a:lnTo>
                  <a:pt x="26621" y="312196"/>
                </a:lnTo>
                <a:lnTo>
                  <a:pt x="42071" y="310715"/>
                </a:lnTo>
                <a:lnTo>
                  <a:pt x="57251" y="307990"/>
                </a:lnTo>
                <a:lnTo>
                  <a:pt x="64770" y="305367"/>
                </a:lnTo>
                <a:lnTo>
                  <a:pt x="64770" y="296418"/>
                </a:lnTo>
                <a:lnTo>
                  <a:pt x="65532" y="294894"/>
                </a:lnTo>
                <a:close/>
              </a:path>
              <a:path w="143510" h="313689">
                <a:moveTo>
                  <a:pt x="65532" y="18287"/>
                </a:moveTo>
                <a:lnTo>
                  <a:pt x="64769" y="16763"/>
                </a:lnTo>
                <a:lnTo>
                  <a:pt x="64769" y="17525"/>
                </a:lnTo>
                <a:lnTo>
                  <a:pt x="65532" y="18287"/>
                </a:lnTo>
                <a:close/>
              </a:path>
              <a:path w="143510" h="313689">
                <a:moveTo>
                  <a:pt x="65532" y="147828"/>
                </a:moveTo>
                <a:lnTo>
                  <a:pt x="65532" y="18287"/>
                </a:lnTo>
                <a:lnTo>
                  <a:pt x="64769" y="17525"/>
                </a:lnTo>
                <a:lnTo>
                  <a:pt x="64770" y="146304"/>
                </a:lnTo>
                <a:lnTo>
                  <a:pt x="65532" y="147828"/>
                </a:lnTo>
                <a:close/>
              </a:path>
              <a:path w="143510" h="313689">
                <a:moveTo>
                  <a:pt x="65532" y="294894"/>
                </a:moveTo>
                <a:lnTo>
                  <a:pt x="65532" y="165354"/>
                </a:lnTo>
                <a:lnTo>
                  <a:pt x="64770" y="166878"/>
                </a:lnTo>
                <a:lnTo>
                  <a:pt x="64770" y="295656"/>
                </a:lnTo>
                <a:lnTo>
                  <a:pt x="65532" y="294894"/>
                </a:lnTo>
                <a:close/>
              </a:path>
              <a:path w="143510" h="313689">
                <a:moveTo>
                  <a:pt x="138684" y="161544"/>
                </a:moveTo>
                <a:lnTo>
                  <a:pt x="124968" y="160782"/>
                </a:lnTo>
                <a:lnTo>
                  <a:pt x="111959" y="160281"/>
                </a:lnTo>
                <a:lnTo>
                  <a:pt x="97002" y="158996"/>
                </a:lnTo>
                <a:lnTo>
                  <a:pt x="82819" y="156594"/>
                </a:lnTo>
                <a:lnTo>
                  <a:pt x="73152" y="159258"/>
                </a:lnTo>
                <a:lnTo>
                  <a:pt x="70866" y="160020"/>
                </a:lnTo>
                <a:lnTo>
                  <a:pt x="70104" y="160782"/>
                </a:lnTo>
                <a:lnTo>
                  <a:pt x="68580" y="161544"/>
                </a:lnTo>
                <a:lnTo>
                  <a:pt x="67818" y="162306"/>
                </a:lnTo>
                <a:lnTo>
                  <a:pt x="67056" y="162306"/>
                </a:lnTo>
                <a:lnTo>
                  <a:pt x="66294" y="163830"/>
                </a:lnTo>
                <a:lnTo>
                  <a:pt x="65532" y="163830"/>
                </a:lnTo>
                <a:lnTo>
                  <a:pt x="65532" y="294894"/>
                </a:lnTo>
                <a:lnTo>
                  <a:pt x="64770" y="296418"/>
                </a:lnTo>
                <a:lnTo>
                  <a:pt x="64770" y="305367"/>
                </a:lnTo>
                <a:lnTo>
                  <a:pt x="68580" y="304038"/>
                </a:lnTo>
                <a:lnTo>
                  <a:pt x="70866" y="303276"/>
                </a:lnTo>
                <a:lnTo>
                  <a:pt x="70866" y="302514"/>
                </a:lnTo>
                <a:lnTo>
                  <a:pt x="71628" y="302514"/>
                </a:lnTo>
                <a:lnTo>
                  <a:pt x="72390" y="300990"/>
                </a:lnTo>
                <a:lnTo>
                  <a:pt x="73152" y="300228"/>
                </a:lnTo>
                <a:lnTo>
                  <a:pt x="73152" y="169926"/>
                </a:lnTo>
                <a:lnTo>
                  <a:pt x="74676" y="168402"/>
                </a:lnTo>
                <a:lnTo>
                  <a:pt x="74676" y="168910"/>
                </a:lnTo>
                <a:lnTo>
                  <a:pt x="75438" y="168402"/>
                </a:lnTo>
                <a:lnTo>
                  <a:pt x="75438" y="168783"/>
                </a:lnTo>
                <a:lnTo>
                  <a:pt x="113811" y="161960"/>
                </a:lnTo>
                <a:lnTo>
                  <a:pt x="124968" y="161544"/>
                </a:lnTo>
                <a:lnTo>
                  <a:pt x="138684" y="161544"/>
                </a:lnTo>
                <a:close/>
              </a:path>
              <a:path w="143510" h="313689">
                <a:moveTo>
                  <a:pt x="74066" y="143560"/>
                </a:moveTo>
                <a:lnTo>
                  <a:pt x="73914" y="143256"/>
                </a:lnTo>
                <a:lnTo>
                  <a:pt x="73914" y="13715"/>
                </a:lnTo>
                <a:lnTo>
                  <a:pt x="73152" y="12953"/>
                </a:lnTo>
                <a:lnTo>
                  <a:pt x="73152" y="143256"/>
                </a:lnTo>
                <a:lnTo>
                  <a:pt x="74066" y="143560"/>
                </a:lnTo>
                <a:close/>
              </a:path>
              <a:path w="143510" h="313689">
                <a:moveTo>
                  <a:pt x="74168" y="143764"/>
                </a:moveTo>
                <a:lnTo>
                  <a:pt x="74066" y="143560"/>
                </a:lnTo>
                <a:lnTo>
                  <a:pt x="73152" y="143256"/>
                </a:lnTo>
                <a:lnTo>
                  <a:pt x="74168" y="143764"/>
                </a:lnTo>
                <a:close/>
              </a:path>
              <a:path w="143510" h="313689">
                <a:moveTo>
                  <a:pt x="74676" y="144780"/>
                </a:moveTo>
                <a:lnTo>
                  <a:pt x="74168" y="143764"/>
                </a:lnTo>
                <a:lnTo>
                  <a:pt x="73152" y="143256"/>
                </a:lnTo>
                <a:lnTo>
                  <a:pt x="74676" y="144780"/>
                </a:lnTo>
                <a:close/>
              </a:path>
              <a:path w="143510" h="313689">
                <a:moveTo>
                  <a:pt x="74676" y="168910"/>
                </a:moveTo>
                <a:lnTo>
                  <a:pt x="74676" y="168402"/>
                </a:lnTo>
                <a:lnTo>
                  <a:pt x="73152" y="169926"/>
                </a:lnTo>
                <a:lnTo>
                  <a:pt x="74676" y="168910"/>
                </a:lnTo>
                <a:close/>
              </a:path>
              <a:path w="143510" h="313689">
                <a:moveTo>
                  <a:pt x="73914" y="169545"/>
                </a:moveTo>
                <a:lnTo>
                  <a:pt x="73152" y="169926"/>
                </a:lnTo>
                <a:lnTo>
                  <a:pt x="73914" y="169545"/>
                </a:lnTo>
                <a:close/>
              </a:path>
              <a:path w="143510" h="313689">
                <a:moveTo>
                  <a:pt x="73914" y="299466"/>
                </a:moveTo>
                <a:lnTo>
                  <a:pt x="73914" y="169545"/>
                </a:lnTo>
                <a:lnTo>
                  <a:pt x="73152" y="169926"/>
                </a:lnTo>
                <a:lnTo>
                  <a:pt x="73152" y="300228"/>
                </a:lnTo>
                <a:lnTo>
                  <a:pt x="73914" y="299466"/>
                </a:lnTo>
                <a:close/>
              </a:path>
              <a:path w="143510" h="313689">
                <a:moveTo>
                  <a:pt x="124968" y="151638"/>
                </a:moveTo>
                <a:lnTo>
                  <a:pt x="113811" y="150745"/>
                </a:lnTo>
                <a:lnTo>
                  <a:pt x="99607" y="149813"/>
                </a:lnTo>
                <a:lnTo>
                  <a:pt x="85872" y="147903"/>
                </a:lnTo>
                <a:lnTo>
                  <a:pt x="75438" y="144018"/>
                </a:lnTo>
                <a:lnTo>
                  <a:pt x="74066" y="143560"/>
                </a:lnTo>
                <a:lnTo>
                  <a:pt x="74168" y="143764"/>
                </a:lnTo>
                <a:lnTo>
                  <a:pt x="74676" y="144018"/>
                </a:lnTo>
                <a:lnTo>
                  <a:pt x="74676" y="153938"/>
                </a:lnTo>
                <a:lnTo>
                  <a:pt x="82312" y="156508"/>
                </a:lnTo>
                <a:lnTo>
                  <a:pt x="82819" y="156594"/>
                </a:lnTo>
                <a:lnTo>
                  <a:pt x="84505" y="156129"/>
                </a:lnTo>
                <a:lnTo>
                  <a:pt x="98659" y="153985"/>
                </a:lnTo>
                <a:lnTo>
                  <a:pt x="113014" y="152573"/>
                </a:lnTo>
                <a:lnTo>
                  <a:pt x="124968" y="151638"/>
                </a:lnTo>
                <a:close/>
              </a:path>
              <a:path w="143510" h="313689">
                <a:moveTo>
                  <a:pt x="74676" y="144780"/>
                </a:moveTo>
                <a:lnTo>
                  <a:pt x="74676" y="144018"/>
                </a:lnTo>
                <a:lnTo>
                  <a:pt x="74168" y="143764"/>
                </a:lnTo>
                <a:lnTo>
                  <a:pt x="74676" y="144780"/>
                </a:lnTo>
                <a:close/>
              </a:path>
              <a:path w="143510" h="313689">
                <a:moveTo>
                  <a:pt x="75438" y="168783"/>
                </a:moveTo>
                <a:lnTo>
                  <a:pt x="75438" y="168402"/>
                </a:lnTo>
                <a:lnTo>
                  <a:pt x="74676" y="169164"/>
                </a:lnTo>
                <a:lnTo>
                  <a:pt x="75438" y="168783"/>
                </a:lnTo>
                <a:close/>
              </a:path>
              <a:path w="143510" h="313689">
                <a:moveTo>
                  <a:pt x="143256" y="159258"/>
                </a:moveTo>
                <a:lnTo>
                  <a:pt x="143256" y="153924"/>
                </a:lnTo>
                <a:lnTo>
                  <a:pt x="141732" y="151638"/>
                </a:lnTo>
                <a:lnTo>
                  <a:pt x="124968" y="151638"/>
                </a:lnTo>
                <a:lnTo>
                  <a:pt x="113014" y="152573"/>
                </a:lnTo>
                <a:lnTo>
                  <a:pt x="98659" y="153985"/>
                </a:lnTo>
                <a:lnTo>
                  <a:pt x="84505" y="156129"/>
                </a:lnTo>
                <a:lnTo>
                  <a:pt x="82819" y="156594"/>
                </a:lnTo>
                <a:lnTo>
                  <a:pt x="97002" y="158996"/>
                </a:lnTo>
                <a:lnTo>
                  <a:pt x="111959" y="160281"/>
                </a:lnTo>
                <a:lnTo>
                  <a:pt x="124968" y="160782"/>
                </a:lnTo>
                <a:lnTo>
                  <a:pt x="138684" y="161544"/>
                </a:lnTo>
                <a:lnTo>
                  <a:pt x="141732" y="161544"/>
                </a:lnTo>
                <a:lnTo>
                  <a:pt x="143256" y="15925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97207" y="1817624"/>
            <a:ext cx="7016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estado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14079" y="2147316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2765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2765"/>
                </a:lnTo>
                <a:lnTo>
                  <a:pt x="76200" y="32765"/>
                </a:lnTo>
                <a:close/>
              </a:path>
              <a:path w="450850" h="76200">
                <a:moveTo>
                  <a:pt x="450341" y="42671"/>
                </a:moveTo>
                <a:lnTo>
                  <a:pt x="450341" y="32765"/>
                </a:lnTo>
                <a:lnTo>
                  <a:pt x="63245" y="32765"/>
                </a:lnTo>
                <a:lnTo>
                  <a:pt x="63245" y="42671"/>
                </a:lnTo>
                <a:lnTo>
                  <a:pt x="450341" y="42671"/>
                </a:lnTo>
                <a:close/>
              </a:path>
              <a:path w="450850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4961" y="2092705"/>
            <a:ext cx="15252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valor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coeficiente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balístico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57513" y="2306573"/>
            <a:ext cx="144145" cy="312420"/>
          </a:xfrm>
          <a:custGeom>
            <a:avLst/>
            <a:gdLst/>
            <a:ahLst/>
            <a:cxnLst/>
            <a:rect l="l" t="t" r="r" b="b"/>
            <a:pathLst>
              <a:path w="144144" h="312419">
                <a:moveTo>
                  <a:pt x="74676" y="153800"/>
                </a:moveTo>
                <a:lnTo>
                  <a:pt x="74676" y="144780"/>
                </a:lnTo>
                <a:lnTo>
                  <a:pt x="73152" y="142494"/>
                </a:lnTo>
                <a:lnTo>
                  <a:pt x="73152" y="12191"/>
                </a:lnTo>
                <a:lnTo>
                  <a:pt x="71628" y="10667"/>
                </a:lnTo>
                <a:lnTo>
                  <a:pt x="71628" y="9905"/>
                </a:lnTo>
                <a:lnTo>
                  <a:pt x="70866" y="9905"/>
                </a:lnTo>
                <a:lnTo>
                  <a:pt x="69342" y="8381"/>
                </a:lnTo>
                <a:lnTo>
                  <a:pt x="68580" y="8381"/>
                </a:lnTo>
                <a:lnTo>
                  <a:pt x="65532" y="6857"/>
                </a:lnTo>
                <a:lnTo>
                  <a:pt x="25452" y="604"/>
                </a:lnTo>
                <a:lnTo>
                  <a:pt x="14478" y="0"/>
                </a:lnTo>
                <a:lnTo>
                  <a:pt x="0" y="0"/>
                </a:lnTo>
                <a:lnTo>
                  <a:pt x="0" y="9144"/>
                </a:lnTo>
                <a:lnTo>
                  <a:pt x="13716" y="9905"/>
                </a:lnTo>
                <a:lnTo>
                  <a:pt x="25452" y="10045"/>
                </a:lnTo>
                <a:lnTo>
                  <a:pt x="38190" y="11310"/>
                </a:lnTo>
                <a:lnTo>
                  <a:pt x="50883" y="13397"/>
                </a:lnTo>
                <a:lnTo>
                  <a:pt x="62484" y="16001"/>
                </a:lnTo>
                <a:lnTo>
                  <a:pt x="64769" y="16763"/>
                </a:lnTo>
                <a:lnTo>
                  <a:pt x="64769" y="16001"/>
                </a:lnTo>
                <a:lnTo>
                  <a:pt x="65151" y="17145"/>
                </a:lnTo>
                <a:lnTo>
                  <a:pt x="65532" y="17525"/>
                </a:lnTo>
                <a:lnTo>
                  <a:pt x="65532" y="147828"/>
                </a:lnTo>
                <a:lnTo>
                  <a:pt x="66294" y="148590"/>
                </a:lnTo>
                <a:lnTo>
                  <a:pt x="66294" y="149352"/>
                </a:lnTo>
                <a:lnTo>
                  <a:pt x="67818" y="150114"/>
                </a:lnTo>
                <a:lnTo>
                  <a:pt x="67818" y="150876"/>
                </a:lnTo>
                <a:lnTo>
                  <a:pt x="68580" y="150876"/>
                </a:lnTo>
                <a:lnTo>
                  <a:pt x="70104" y="152400"/>
                </a:lnTo>
                <a:lnTo>
                  <a:pt x="74676" y="153800"/>
                </a:lnTo>
                <a:close/>
              </a:path>
              <a:path w="144144" h="312419">
                <a:moveTo>
                  <a:pt x="65024" y="295148"/>
                </a:moveTo>
                <a:lnTo>
                  <a:pt x="26446" y="302253"/>
                </a:lnTo>
                <a:lnTo>
                  <a:pt x="0" y="303276"/>
                </a:lnTo>
                <a:lnTo>
                  <a:pt x="0" y="312420"/>
                </a:lnTo>
                <a:lnTo>
                  <a:pt x="14478" y="312420"/>
                </a:lnTo>
                <a:lnTo>
                  <a:pt x="28402" y="311651"/>
                </a:lnTo>
                <a:lnTo>
                  <a:pt x="42343" y="310434"/>
                </a:lnTo>
                <a:lnTo>
                  <a:pt x="56067" y="308114"/>
                </a:lnTo>
                <a:lnTo>
                  <a:pt x="64770" y="305441"/>
                </a:lnTo>
                <a:lnTo>
                  <a:pt x="64770" y="295656"/>
                </a:lnTo>
                <a:lnTo>
                  <a:pt x="65024" y="295148"/>
                </a:lnTo>
                <a:close/>
              </a:path>
              <a:path w="144144" h="312419">
                <a:moveTo>
                  <a:pt x="65024" y="17271"/>
                </a:moveTo>
                <a:lnTo>
                  <a:pt x="64769" y="16763"/>
                </a:lnTo>
                <a:lnTo>
                  <a:pt x="64008" y="16763"/>
                </a:lnTo>
                <a:lnTo>
                  <a:pt x="65024" y="17271"/>
                </a:lnTo>
                <a:close/>
              </a:path>
              <a:path w="144144" h="312419">
                <a:moveTo>
                  <a:pt x="65151" y="17145"/>
                </a:moveTo>
                <a:lnTo>
                  <a:pt x="64769" y="16001"/>
                </a:lnTo>
                <a:lnTo>
                  <a:pt x="64769" y="16763"/>
                </a:lnTo>
                <a:lnTo>
                  <a:pt x="65151" y="17145"/>
                </a:lnTo>
                <a:close/>
              </a:path>
              <a:path w="144144" h="312419">
                <a:moveTo>
                  <a:pt x="65227" y="17373"/>
                </a:moveTo>
                <a:lnTo>
                  <a:pt x="65151" y="17145"/>
                </a:lnTo>
                <a:lnTo>
                  <a:pt x="64769" y="16763"/>
                </a:lnTo>
                <a:lnTo>
                  <a:pt x="65024" y="17271"/>
                </a:lnTo>
                <a:lnTo>
                  <a:pt x="65227" y="17373"/>
                </a:lnTo>
                <a:close/>
              </a:path>
              <a:path w="144144" h="312419">
                <a:moveTo>
                  <a:pt x="65532" y="147066"/>
                </a:moveTo>
                <a:lnTo>
                  <a:pt x="65532" y="18287"/>
                </a:lnTo>
                <a:lnTo>
                  <a:pt x="65024" y="17271"/>
                </a:lnTo>
                <a:lnTo>
                  <a:pt x="64769" y="17144"/>
                </a:lnTo>
                <a:lnTo>
                  <a:pt x="64770" y="146304"/>
                </a:lnTo>
                <a:lnTo>
                  <a:pt x="65532" y="147066"/>
                </a:lnTo>
                <a:close/>
              </a:path>
              <a:path w="144144" h="312419">
                <a:moveTo>
                  <a:pt x="65532" y="294132"/>
                </a:moveTo>
                <a:lnTo>
                  <a:pt x="65532" y="165354"/>
                </a:lnTo>
                <a:lnTo>
                  <a:pt x="64770" y="166116"/>
                </a:lnTo>
                <a:lnTo>
                  <a:pt x="64770" y="295275"/>
                </a:lnTo>
                <a:lnTo>
                  <a:pt x="65024" y="295148"/>
                </a:lnTo>
                <a:lnTo>
                  <a:pt x="65532" y="294132"/>
                </a:lnTo>
                <a:close/>
              </a:path>
              <a:path w="144144" h="312419">
                <a:moveTo>
                  <a:pt x="65227" y="295046"/>
                </a:moveTo>
                <a:lnTo>
                  <a:pt x="65024" y="295148"/>
                </a:lnTo>
                <a:lnTo>
                  <a:pt x="64770" y="295656"/>
                </a:lnTo>
                <a:lnTo>
                  <a:pt x="65151" y="295275"/>
                </a:lnTo>
                <a:lnTo>
                  <a:pt x="65227" y="295046"/>
                </a:lnTo>
                <a:close/>
              </a:path>
              <a:path w="144144" h="312419">
                <a:moveTo>
                  <a:pt x="65151" y="295275"/>
                </a:moveTo>
                <a:lnTo>
                  <a:pt x="64770" y="295656"/>
                </a:lnTo>
                <a:lnTo>
                  <a:pt x="64770" y="296418"/>
                </a:lnTo>
                <a:lnTo>
                  <a:pt x="65151" y="295275"/>
                </a:lnTo>
                <a:close/>
              </a:path>
              <a:path w="144144" h="312419">
                <a:moveTo>
                  <a:pt x="138684" y="160822"/>
                </a:moveTo>
                <a:lnTo>
                  <a:pt x="124968" y="160782"/>
                </a:lnTo>
                <a:lnTo>
                  <a:pt x="110784" y="160024"/>
                </a:lnTo>
                <a:lnTo>
                  <a:pt x="97050" y="158834"/>
                </a:lnTo>
                <a:lnTo>
                  <a:pt x="83559" y="156522"/>
                </a:lnTo>
                <a:lnTo>
                  <a:pt x="82617" y="156233"/>
                </a:lnTo>
                <a:lnTo>
                  <a:pt x="80772" y="156972"/>
                </a:lnTo>
                <a:lnTo>
                  <a:pt x="73152" y="158496"/>
                </a:lnTo>
                <a:lnTo>
                  <a:pt x="70866" y="160020"/>
                </a:lnTo>
                <a:lnTo>
                  <a:pt x="70104" y="160020"/>
                </a:lnTo>
                <a:lnTo>
                  <a:pt x="68580" y="161544"/>
                </a:lnTo>
                <a:lnTo>
                  <a:pt x="67818" y="161544"/>
                </a:lnTo>
                <a:lnTo>
                  <a:pt x="67818" y="162306"/>
                </a:lnTo>
                <a:lnTo>
                  <a:pt x="66294" y="163068"/>
                </a:lnTo>
                <a:lnTo>
                  <a:pt x="66294" y="163830"/>
                </a:lnTo>
                <a:lnTo>
                  <a:pt x="65532" y="164592"/>
                </a:lnTo>
                <a:lnTo>
                  <a:pt x="65532" y="294894"/>
                </a:lnTo>
                <a:lnTo>
                  <a:pt x="65151" y="295275"/>
                </a:lnTo>
                <a:lnTo>
                  <a:pt x="64770" y="296418"/>
                </a:lnTo>
                <a:lnTo>
                  <a:pt x="64770" y="305441"/>
                </a:lnTo>
                <a:lnTo>
                  <a:pt x="69342" y="304038"/>
                </a:lnTo>
                <a:lnTo>
                  <a:pt x="70866" y="302514"/>
                </a:lnTo>
                <a:lnTo>
                  <a:pt x="71628" y="302514"/>
                </a:lnTo>
                <a:lnTo>
                  <a:pt x="71628" y="301752"/>
                </a:lnTo>
                <a:lnTo>
                  <a:pt x="73152" y="300228"/>
                </a:lnTo>
                <a:lnTo>
                  <a:pt x="73152" y="169926"/>
                </a:lnTo>
                <a:lnTo>
                  <a:pt x="73914" y="169164"/>
                </a:lnTo>
                <a:lnTo>
                  <a:pt x="74676" y="167640"/>
                </a:lnTo>
                <a:lnTo>
                  <a:pt x="74676" y="168402"/>
                </a:lnTo>
                <a:lnTo>
                  <a:pt x="113559" y="161671"/>
                </a:lnTo>
                <a:lnTo>
                  <a:pt x="124968" y="161544"/>
                </a:lnTo>
                <a:lnTo>
                  <a:pt x="138684" y="160822"/>
                </a:lnTo>
                <a:close/>
              </a:path>
              <a:path w="144144" h="312419">
                <a:moveTo>
                  <a:pt x="65532" y="18287"/>
                </a:moveTo>
                <a:lnTo>
                  <a:pt x="65227" y="17373"/>
                </a:lnTo>
                <a:lnTo>
                  <a:pt x="65024" y="17271"/>
                </a:lnTo>
                <a:lnTo>
                  <a:pt x="65532" y="18287"/>
                </a:lnTo>
                <a:close/>
              </a:path>
              <a:path w="144144" h="312419">
                <a:moveTo>
                  <a:pt x="65532" y="294132"/>
                </a:moveTo>
                <a:lnTo>
                  <a:pt x="65024" y="295148"/>
                </a:lnTo>
                <a:lnTo>
                  <a:pt x="65227" y="295046"/>
                </a:lnTo>
                <a:lnTo>
                  <a:pt x="65532" y="294132"/>
                </a:lnTo>
                <a:close/>
              </a:path>
              <a:path w="144144" h="312419">
                <a:moveTo>
                  <a:pt x="65532" y="17525"/>
                </a:moveTo>
                <a:lnTo>
                  <a:pt x="65151" y="17145"/>
                </a:lnTo>
                <a:lnTo>
                  <a:pt x="65227" y="17373"/>
                </a:lnTo>
                <a:lnTo>
                  <a:pt x="65532" y="17525"/>
                </a:lnTo>
                <a:close/>
              </a:path>
              <a:path w="144144" h="312419">
                <a:moveTo>
                  <a:pt x="65532" y="294894"/>
                </a:moveTo>
                <a:lnTo>
                  <a:pt x="65227" y="295046"/>
                </a:lnTo>
                <a:lnTo>
                  <a:pt x="65151" y="295275"/>
                </a:lnTo>
                <a:lnTo>
                  <a:pt x="65532" y="294894"/>
                </a:lnTo>
                <a:close/>
              </a:path>
              <a:path w="144144" h="312419">
                <a:moveTo>
                  <a:pt x="65532" y="18287"/>
                </a:moveTo>
                <a:lnTo>
                  <a:pt x="65532" y="17525"/>
                </a:lnTo>
                <a:lnTo>
                  <a:pt x="65227" y="17373"/>
                </a:lnTo>
                <a:lnTo>
                  <a:pt x="65532" y="18287"/>
                </a:lnTo>
                <a:close/>
              </a:path>
              <a:path w="144144" h="312419">
                <a:moveTo>
                  <a:pt x="65532" y="294894"/>
                </a:moveTo>
                <a:lnTo>
                  <a:pt x="65532" y="294132"/>
                </a:lnTo>
                <a:lnTo>
                  <a:pt x="65227" y="295046"/>
                </a:lnTo>
                <a:lnTo>
                  <a:pt x="65532" y="294894"/>
                </a:lnTo>
                <a:close/>
              </a:path>
              <a:path w="144144" h="312419">
                <a:moveTo>
                  <a:pt x="74676" y="143636"/>
                </a:moveTo>
                <a:lnTo>
                  <a:pt x="74676" y="16001"/>
                </a:lnTo>
                <a:lnTo>
                  <a:pt x="73913" y="15239"/>
                </a:lnTo>
                <a:lnTo>
                  <a:pt x="73913" y="13715"/>
                </a:lnTo>
                <a:lnTo>
                  <a:pt x="73152" y="12953"/>
                </a:lnTo>
                <a:lnTo>
                  <a:pt x="73152" y="142494"/>
                </a:lnTo>
                <a:lnTo>
                  <a:pt x="73914" y="143256"/>
                </a:lnTo>
                <a:lnTo>
                  <a:pt x="74676" y="143636"/>
                </a:lnTo>
                <a:close/>
              </a:path>
              <a:path w="144144" h="312419">
                <a:moveTo>
                  <a:pt x="74676" y="144780"/>
                </a:moveTo>
                <a:lnTo>
                  <a:pt x="73914" y="143256"/>
                </a:lnTo>
                <a:lnTo>
                  <a:pt x="73152" y="142494"/>
                </a:lnTo>
                <a:lnTo>
                  <a:pt x="74676" y="144780"/>
                </a:lnTo>
                <a:close/>
              </a:path>
              <a:path w="144144" h="312419">
                <a:moveTo>
                  <a:pt x="74676" y="297180"/>
                </a:moveTo>
                <a:lnTo>
                  <a:pt x="74676" y="168783"/>
                </a:lnTo>
                <a:lnTo>
                  <a:pt x="73914" y="169164"/>
                </a:lnTo>
                <a:lnTo>
                  <a:pt x="73152" y="169926"/>
                </a:lnTo>
                <a:lnTo>
                  <a:pt x="73152" y="299466"/>
                </a:lnTo>
                <a:lnTo>
                  <a:pt x="73914" y="298704"/>
                </a:lnTo>
                <a:lnTo>
                  <a:pt x="73914" y="297180"/>
                </a:lnTo>
                <a:lnTo>
                  <a:pt x="74676" y="297180"/>
                </a:lnTo>
                <a:close/>
              </a:path>
              <a:path w="144144" h="312419">
                <a:moveTo>
                  <a:pt x="144018" y="158496"/>
                </a:moveTo>
                <a:lnTo>
                  <a:pt x="144018" y="153924"/>
                </a:lnTo>
                <a:lnTo>
                  <a:pt x="141732" y="151638"/>
                </a:lnTo>
                <a:lnTo>
                  <a:pt x="138684" y="151597"/>
                </a:lnTo>
                <a:lnTo>
                  <a:pt x="124968" y="150876"/>
                </a:lnTo>
                <a:lnTo>
                  <a:pt x="86227" y="147086"/>
                </a:lnTo>
                <a:lnTo>
                  <a:pt x="73914" y="143256"/>
                </a:lnTo>
                <a:lnTo>
                  <a:pt x="74676" y="144018"/>
                </a:lnTo>
                <a:lnTo>
                  <a:pt x="74676" y="153800"/>
                </a:lnTo>
                <a:lnTo>
                  <a:pt x="82617" y="156233"/>
                </a:lnTo>
                <a:lnTo>
                  <a:pt x="84582" y="155448"/>
                </a:lnTo>
                <a:lnTo>
                  <a:pt x="89154" y="154686"/>
                </a:lnTo>
                <a:lnTo>
                  <a:pt x="99822" y="153162"/>
                </a:lnTo>
                <a:lnTo>
                  <a:pt x="105155" y="153162"/>
                </a:lnTo>
                <a:lnTo>
                  <a:pt x="112014" y="152400"/>
                </a:lnTo>
                <a:lnTo>
                  <a:pt x="118110" y="151638"/>
                </a:lnTo>
                <a:lnTo>
                  <a:pt x="138684" y="151638"/>
                </a:lnTo>
                <a:lnTo>
                  <a:pt x="138684" y="160822"/>
                </a:lnTo>
                <a:lnTo>
                  <a:pt x="141732" y="160782"/>
                </a:lnTo>
                <a:lnTo>
                  <a:pt x="144018" y="158496"/>
                </a:lnTo>
                <a:close/>
              </a:path>
              <a:path w="144144" h="312419">
                <a:moveTo>
                  <a:pt x="74676" y="144780"/>
                </a:moveTo>
                <a:lnTo>
                  <a:pt x="74676" y="144018"/>
                </a:lnTo>
                <a:lnTo>
                  <a:pt x="73914" y="143256"/>
                </a:lnTo>
                <a:lnTo>
                  <a:pt x="74676" y="144780"/>
                </a:lnTo>
                <a:close/>
              </a:path>
              <a:path w="144144" h="312419">
                <a:moveTo>
                  <a:pt x="74676" y="168402"/>
                </a:moveTo>
                <a:lnTo>
                  <a:pt x="74676" y="167640"/>
                </a:lnTo>
                <a:lnTo>
                  <a:pt x="73914" y="169164"/>
                </a:lnTo>
                <a:lnTo>
                  <a:pt x="74676" y="168402"/>
                </a:lnTo>
                <a:close/>
              </a:path>
              <a:path w="144144" h="312419">
                <a:moveTo>
                  <a:pt x="75438" y="168402"/>
                </a:moveTo>
                <a:lnTo>
                  <a:pt x="74676" y="168402"/>
                </a:lnTo>
                <a:lnTo>
                  <a:pt x="73914" y="169164"/>
                </a:lnTo>
                <a:lnTo>
                  <a:pt x="75438" y="168402"/>
                </a:lnTo>
                <a:close/>
              </a:path>
              <a:path w="144144" h="312419">
                <a:moveTo>
                  <a:pt x="138684" y="160782"/>
                </a:moveTo>
                <a:lnTo>
                  <a:pt x="138684" y="151638"/>
                </a:lnTo>
                <a:lnTo>
                  <a:pt x="118110" y="151638"/>
                </a:lnTo>
                <a:lnTo>
                  <a:pt x="112014" y="152400"/>
                </a:lnTo>
                <a:lnTo>
                  <a:pt x="105155" y="153162"/>
                </a:lnTo>
                <a:lnTo>
                  <a:pt x="99822" y="153162"/>
                </a:lnTo>
                <a:lnTo>
                  <a:pt x="89154" y="154686"/>
                </a:lnTo>
                <a:lnTo>
                  <a:pt x="84582" y="155448"/>
                </a:lnTo>
                <a:lnTo>
                  <a:pt x="82617" y="156233"/>
                </a:lnTo>
                <a:lnTo>
                  <a:pt x="83559" y="156522"/>
                </a:lnTo>
                <a:lnTo>
                  <a:pt x="97050" y="158834"/>
                </a:lnTo>
                <a:lnTo>
                  <a:pt x="110784" y="160024"/>
                </a:lnTo>
                <a:lnTo>
                  <a:pt x="124968" y="160782"/>
                </a:lnTo>
                <a:lnTo>
                  <a:pt x="138684" y="16078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70359" y="2370836"/>
            <a:ext cx="9137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estimació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41689" y="2705100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8"/>
                </a:lnTo>
                <a:lnTo>
                  <a:pt x="76200" y="33528"/>
                </a:lnTo>
                <a:close/>
              </a:path>
              <a:path w="450850" h="76200">
                <a:moveTo>
                  <a:pt x="450342" y="42672"/>
                </a:moveTo>
                <a:lnTo>
                  <a:pt x="450342" y="33528"/>
                </a:lnTo>
                <a:lnTo>
                  <a:pt x="64007" y="33528"/>
                </a:lnTo>
                <a:lnTo>
                  <a:pt x="64007" y="42672"/>
                </a:lnTo>
                <a:lnTo>
                  <a:pt x="450342" y="42672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71941" y="2884932"/>
            <a:ext cx="405130" cy="76200"/>
          </a:xfrm>
          <a:custGeom>
            <a:avLst/>
            <a:gdLst/>
            <a:ahLst/>
            <a:cxnLst/>
            <a:rect l="l" t="t" r="r" b="b"/>
            <a:pathLst>
              <a:path w="40513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405130" h="76200">
                <a:moveTo>
                  <a:pt x="404622" y="43434"/>
                </a:moveTo>
                <a:lnTo>
                  <a:pt x="404622" y="33528"/>
                </a:lnTo>
                <a:lnTo>
                  <a:pt x="63246" y="33528"/>
                </a:lnTo>
                <a:lnTo>
                  <a:pt x="63246" y="43434"/>
                </a:lnTo>
                <a:lnTo>
                  <a:pt x="404622" y="43434"/>
                </a:lnTo>
                <a:close/>
              </a:path>
              <a:path w="405130" h="76200">
                <a:moveTo>
                  <a:pt x="76200" y="76200"/>
                </a:moveTo>
                <a:lnTo>
                  <a:pt x="76200" y="43434"/>
                </a:lnTo>
                <a:lnTo>
                  <a:pt x="63246" y="43434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06815" y="3065526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2766"/>
                </a:lnTo>
                <a:lnTo>
                  <a:pt x="76200" y="32766"/>
                </a:lnTo>
                <a:close/>
              </a:path>
              <a:path w="450850" h="76200">
                <a:moveTo>
                  <a:pt x="450342" y="42672"/>
                </a:moveTo>
                <a:lnTo>
                  <a:pt x="450342" y="32766"/>
                </a:lnTo>
                <a:lnTo>
                  <a:pt x="63246" y="32766"/>
                </a:lnTo>
                <a:lnTo>
                  <a:pt x="63246" y="42672"/>
                </a:lnTo>
                <a:lnTo>
                  <a:pt x="450342" y="42672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83955" y="3246882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4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450850" h="76200">
                <a:moveTo>
                  <a:pt x="450341" y="42672"/>
                </a:moveTo>
                <a:lnTo>
                  <a:pt x="450341" y="33527"/>
                </a:lnTo>
                <a:lnTo>
                  <a:pt x="64007" y="33527"/>
                </a:lnTo>
                <a:lnTo>
                  <a:pt x="64007" y="42672"/>
                </a:lnTo>
                <a:lnTo>
                  <a:pt x="450341" y="42672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5647" y="3438144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3"/>
                </a:lnTo>
                <a:lnTo>
                  <a:pt x="64008" y="33527"/>
                </a:lnTo>
                <a:lnTo>
                  <a:pt x="76200" y="33527"/>
                </a:lnTo>
                <a:close/>
              </a:path>
              <a:path w="450850" h="76200">
                <a:moveTo>
                  <a:pt x="450342" y="42671"/>
                </a:moveTo>
                <a:lnTo>
                  <a:pt x="450342" y="33527"/>
                </a:lnTo>
                <a:lnTo>
                  <a:pt x="64008" y="33527"/>
                </a:lnTo>
                <a:lnTo>
                  <a:pt x="64008" y="42671"/>
                </a:lnTo>
                <a:lnTo>
                  <a:pt x="450342" y="42671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2671"/>
                </a:lnTo>
                <a:lnTo>
                  <a:pt x="64008" y="42671"/>
                </a:lnTo>
                <a:lnTo>
                  <a:pt x="64008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3643" y="3609594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8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449580" h="76200">
                <a:moveTo>
                  <a:pt x="449580" y="43433"/>
                </a:moveTo>
                <a:lnTo>
                  <a:pt x="449580" y="33527"/>
                </a:lnTo>
                <a:lnTo>
                  <a:pt x="63246" y="33527"/>
                </a:lnTo>
                <a:lnTo>
                  <a:pt x="63246" y="43433"/>
                </a:lnTo>
                <a:lnTo>
                  <a:pt x="449580" y="43433"/>
                </a:lnTo>
                <a:close/>
              </a:path>
              <a:path w="449580" h="76200">
                <a:moveTo>
                  <a:pt x="76200" y="76200"/>
                </a:moveTo>
                <a:lnTo>
                  <a:pt x="76200" y="43433"/>
                </a:lnTo>
                <a:lnTo>
                  <a:pt x="63246" y="4343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74049" y="3791711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2766"/>
                </a:lnTo>
                <a:lnTo>
                  <a:pt x="76200" y="32766"/>
                </a:lnTo>
                <a:close/>
              </a:path>
              <a:path w="450850" h="76200">
                <a:moveTo>
                  <a:pt x="450341" y="42672"/>
                </a:moveTo>
                <a:lnTo>
                  <a:pt x="450341" y="32766"/>
                </a:lnTo>
                <a:lnTo>
                  <a:pt x="64007" y="32766"/>
                </a:lnTo>
                <a:lnTo>
                  <a:pt x="64007" y="42672"/>
                </a:lnTo>
                <a:lnTo>
                  <a:pt x="450341" y="42672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08815" y="2608122"/>
            <a:ext cx="273367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indent="334010">
              <a:lnSpc>
                <a:spcPct val="126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variable para el dimensionado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las matrices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muestreo</a:t>
            </a:r>
            <a:endParaRPr sz="10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15"/>
              </a:spcBef>
            </a:pPr>
            <a:r>
              <a:rPr sz="1000" spc="-5" dirty="0">
                <a:latin typeface="Calibri"/>
                <a:cs typeface="Calibri"/>
              </a:rPr>
              <a:t>tiempo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filtrado</a:t>
            </a:r>
            <a:endParaRPr sz="1000">
              <a:latin typeface="Calibri"/>
              <a:cs typeface="Calibri"/>
            </a:endParaRPr>
          </a:p>
          <a:p>
            <a:pPr marL="197485">
              <a:lnSpc>
                <a:spcPct val="100000"/>
              </a:lnSpc>
              <a:spcBef>
                <a:spcPts val="245"/>
              </a:spcBef>
            </a:pPr>
            <a:r>
              <a:rPr sz="1000" spc="-5" dirty="0">
                <a:latin typeface="Calibri"/>
                <a:cs typeface="Calibri"/>
              </a:rPr>
              <a:t>densidad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espectral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proceso</a:t>
            </a:r>
            <a:endParaRPr sz="100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380"/>
              </a:spcBef>
            </a:pPr>
            <a:r>
              <a:rPr sz="1000" spc="-5" dirty="0">
                <a:latin typeface="Calibri"/>
                <a:cs typeface="Calibri"/>
              </a:rPr>
              <a:t>inicialización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controlar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instante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muestreo</a:t>
            </a:r>
            <a:endParaRPr sz="10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250"/>
              </a:spcBef>
            </a:pPr>
            <a:r>
              <a:rPr sz="1000" spc="-5" dirty="0">
                <a:latin typeface="Calibri"/>
                <a:cs typeface="Calibri"/>
              </a:rPr>
              <a:t>paso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integración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numérica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26352" y="4117343"/>
            <a:ext cx="27635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 inicial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 covarianza </a:t>
            </a:r>
            <a:r>
              <a:rPr sz="1000" dirty="0">
                <a:latin typeface="Calibri"/>
                <a:cs typeface="Calibri"/>
              </a:rPr>
              <a:t>del </a:t>
            </a:r>
            <a:r>
              <a:rPr sz="1000" spc="-5" dirty="0">
                <a:latin typeface="Calibri"/>
                <a:cs typeface="Calibri"/>
              </a:rPr>
              <a:t>error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estimación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(criterio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tomar valores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cuadráticos</a:t>
            </a:r>
            <a:endParaRPr sz="1000">
              <a:latin typeface="Calibri"/>
              <a:cs typeface="Calibri"/>
            </a:endParaRPr>
          </a:p>
          <a:p>
            <a:pPr marL="193675" marR="211454" algn="ctr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lo </a:t>
            </a:r>
            <a:r>
              <a:rPr sz="1000" dirty="0">
                <a:latin typeface="Calibri"/>
                <a:cs typeface="Calibri"/>
              </a:rPr>
              <a:t>que </a:t>
            </a:r>
            <a:r>
              <a:rPr sz="1000" spc="-5" dirty="0">
                <a:latin typeface="Calibri"/>
                <a:cs typeface="Calibri"/>
              </a:rPr>
              <a:t>se desvían las estimaciones iniciales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 </a:t>
            </a:r>
            <a:r>
              <a:rPr sz="1000" dirty="0">
                <a:latin typeface="Calibri"/>
                <a:cs typeface="Calibri"/>
              </a:rPr>
              <a:t>realidad)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51695" y="4190238"/>
            <a:ext cx="1080770" cy="76200"/>
          </a:xfrm>
          <a:custGeom>
            <a:avLst/>
            <a:gdLst/>
            <a:ahLst/>
            <a:cxnLst/>
            <a:rect l="l" t="t" r="r" b="b"/>
            <a:pathLst>
              <a:path w="108077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1080770" h="76200">
                <a:moveTo>
                  <a:pt x="1080515" y="42672"/>
                </a:moveTo>
                <a:lnTo>
                  <a:pt x="1080515" y="33527"/>
                </a:lnTo>
                <a:lnTo>
                  <a:pt x="64007" y="33527"/>
                </a:lnTo>
                <a:lnTo>
                  <a:pt x="64007" y="42672"/>
                </a:lnTo>
                <a:lnTo>
                  <a:pt x="1080515" y="42672"/>
                </a:lnTo>
                <a:close/>
              </a:path>
              <a:path w="1080770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31605" y="4730496"/>
            <a:ext cx="540385" cy="76200"/>
          </a:xfrm>
          <a:custGeom>
            <a:avLst/>
            <a:gdLst/>
            <a:ahLst/>
            <a:cxnLst/>
            <a:rect l="l" t="t" r="r" b="b"/>
            <a:pathLst>
              <a:path w="54038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540385" h="76200">
                <a:moveTo>
                  <a:pt x="540257" y="42671"/>
                </a:moveTo>
                <a:lnTo>
                  <a:pt x="540257" y="33527"/>
                </a:lnTo>
                <a:lnTo>
                  <a:pt x="64007" y="33527"/>
                </a:lnTo>
                <a:lnTo>
                  <a:pt x="64007" y="42671"/>
                </a:lnTo>
                <a:lnTo>
                  <a:pt x="540257" y="42671"/>
                </a:lnTo>
                <a:close/>
              </a:path>
              <a:path w="540385" h="76200">
                <a:moveTo>
                  <a:pt x="76200" y="76200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94209" y="4660646"/>
            <a:ext cx="9309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26905" y="5090159"/>
            <a:ext cx="450850" cy="76200"/>
          </a:xfrm>
          <a:custGeom>
            <a:avLst/>
            <a:gdLst/>
            <a:ahLst/>
            <a:cxnLst/>
            <a:rect l="l" t="t" r="r" b="b"/>
            <a:pathLst>
              <a:path w="45085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450850" h="76200">
                <a:moveTo>
                  <a:pt x="450341" y="43434"/>
                </a:moveTo>
                <a:lnTo>
                  <a:pt x="450341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450341" y="43434"/>
                </a:lnTo>
                <a:close/>
              </a:path>
              <a:path w="450850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55219" y="5018023"/>
            <a:ext cx="27305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 (escalar)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03005" y="5266944"/>
            <a:ext cx="360680" cy="76200"/>
          </a:xfrm>
          <a:custGeom>
            <a:avLst/>
            <a:gdLst/>
            <a:ahLst/>
            <a:cxnLst/>
            <a:rect l="l" t="t" r="r" b="b"/>
            <a:pathLst>
              <a:path w="36068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360680" h="76200">
                <a:moveTo>
                  <a:pt x="360425" y="42671"/>
                </a:moveTo>
                <a:lnTo>
                  <a:pt x="360425" y="33527"/>
                </a:lnTo>
                <a:lnTo>
                  <a:pt x="64007" y="33527"/>
                </a:lnTo>
                <a:lnTo>
                  <a:pt x="64007" y="42671"/>
                </a:lnTo>
                <a:lnTo>
                  <a:pt x="360425" y="42671"/>
                </a:lnTo>
                <a:close/>
              </a:path>
              <a:path w="360680" h="76200">
                <a:moveTo>
                  <a:pt x="76200" y="76200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479681" y="5197855"/>
            <a:ext cx="17843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índice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50" y="508000"/>
            <a:ext cx="8763000" cy="612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3B1657-62A2-4ABE-AB04-38ACD4DA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419225"/>
            <a:ext cx="3888581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F96F72-DE8A-490A-B868-7E4A31717560}"/>
              </a:ext>
            </a:extLst>
          </p:cNvPr>
          <p:cNvSpPr/>
          <p:nvPr/>
        </p:nvSpPr>
        <p:spPr>
          <a:xfrm>
            <a:off x="3213100" y="3476625"/>
            <a:ext cx="6858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2C5A9-53E6-4089-AE59-7C1FDD2B8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778" y="3552825"/>
            <a:ext cx="5718548" cy="1335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AEA75-16D9-43AA-A385-0EAFAA7CF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0" y="3692381"/>
            <a:ext cx="2383843" cy="212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78E9AA-9082-4901-808E-E667EABA2D24}"/>
                  </a:ext>
                </a:extLst>
              </p:cNvPr>
              <p:cNvSpPr txBox="1"/>
              <p:nvPr/>
            </p:nvSpPr>
            <p:spPr>
              <a:xfrm>
                <a:off x="6982699" y="3958564"/>
                <a:ext cx="2793846" cy="523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78E9AA-9082-4901-808E-E667EABA2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99" y="3958564"/>
                <a:ext cx="2793846" cy="523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A3AFA7-6C82-4B9F-AF2C-858BFB76677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660900" y="4220527"/>
            <a:ext cx="2321799" cy="170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E18CE-A12C-42B1-AB32-5363FA238F2A}"/>
                  </a:ext>
                </a:extLst>
              </p:cNvPr>
              <p:cNvSpPr txBox="1"/>
              <p:nvPr/>
            </p:nvSpPr>
            <p:spPr>
              <a:xfrm>
                <a:off x="6718300" y="5129972"/>
                <a:ext cx="3197225" cy="898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E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s-E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E18CE-A12C-42B1-AB32-5363FA238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0" y="5129972"/>
                <a:ext cx="3197225" cy="898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5C6074-76F0-4B5F-90B7-2398E28D666D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6144120" y="5005210"/>
            <a:ext cx="691160" cy="457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550" y="501650"/>
            <a:ext cx="8604250" cy="603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37902-E535-48BB-B5AC-60F559AD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89" y="2638425"/>
            <a:ext cx="2297167" cy="609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C6A236-2D6B-434B-8784-9B7AF553DB6B}"/>
              </a:ext>
            </a:extLst>
          </p:cNvPr>
          <p:cNvSpPr/>
          <p:nvPr/>
        </p:nvSpPr>
        <p:spPr>
          <a:xfrm>
            <a:off x="1225550" y="3324225"/>
            <a:ext cx="8445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54AEA-72BE-4B27-8FF0-C7248F8546BD}"/>
              </a:ext>
            </a:extLst>
          </p:cNvPr>
          <p:cNvSpPr/>
          <p:nvPr/>
        </p:nvSpPr>
        <p:spPr>
          <a:xfrm>
            <a:off x="2719161" y="3604070"/>
            <a:ext cx="798739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94B91-7095-4327-9EEF-78E89961DF11}"/>
                  </a:ext>
                </a:extLst>
              </p:cNvPr>
              <p:cNvSpPr txBox="1"/>
              <p:nvPr/>
            </p:nvSpPr>
            <p:spPr>
              <a:xfrm>
                <a:off x="1842902" y="3604070"/>
                <a:ext cx="118955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94B91-7095-4327-9EEF-78E89961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02" y="3604070"/>
                <a:ext cx="1189556" cy="169277"/>
              </a:xfrm>
              <a:prstGeom prst="rect">
                <a:avLst/>
              </a:prstGeom>
              <a:blipFill>
                <a:blip r:embed="rId4"/>
                <a:stretch>
                  <a:fillRect l="-2051" r="-2564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45F92-DA8D-4CF8-AE9D-A828E4993BB1}"/>
              </a:ext>
            </a:extLst>
          </p:cNvPr>
          <p:cNvCxnSpPr>
            <a:endCxn id="6" idx="3"/>
          </p:cNvCxnSpPr>
          <p:nvPr/>
        </p:nvCxnSpPr>
        <p:spPr>
          <a:xfrm flipH="1">
            <a:off x="3032458" y="3604070"/>
            <a:ext cx="333042" cy="8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BDDA4-A2AB-4E7E-AC78-A2E287493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00" y="4924425"/>
            <a:ext cx="3210373" cy="181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B16B27-F3B8-4C05-B206-17FAB436C561}"/>
              </a:ext>
            </a:extLst>
          </p:cNvPr>
          <p:cNvSpPr/>
          <p:nvPr/>
        </p:nvSpPr>
        <p:spPr>
          <a:xfrm>
            <a:off x="2298700" y="3984996"/>
            <a:ext cx="574956" cy="14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F2FC71-B55D-456C-ADFE-53DA6FB8ECCA}"/>
                  </a:ext>
                </a:extLst>
              </p:cNvPr>
              <p:cNvSpPr txBox="1"/>
              <p:nvPr/>
            </p:nvSpPr>
            <p:spPr>
              <a:xfrm>
                <a:off x="1540884" y="3975430"/>
                <a:ext cx="109209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𝑋𝑁𝑂𝐼𝑆𝐸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F2FC71-B55D-456C-ADFE-53DA6FB8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884" y="3975430"/>
                <a:ext cx="1092094" cy="153888"/>
              </a:xfrm>
              <a:prstGeom prst="rect">
                <a:avLst/>
              </a:prstGeom>
              <a:blipFill>
                <a:blip r:embed="rId6"/>
                <a:stretch>
                  <a:fillRect l="-2793" r="-1676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C2EA63-5366-4F44-95BB-16A1D7FF55B3}"/>
              </a:ext>
            </a:extLst>
          </p:cNvPr>
          <p:cNvCxnSpPr>
            <a:stCxn id="13" idx="3"/>
            <a:endCxn id="12" idx="3"/>
          </p:cNvCxnSpPr>
          <p:nvPr/>
        </p:nvCxnSpPr>
        <p:spPr>
          <a:xfrm flipH="1" flipV="1">
            <a:off x="2632978" y="4052374"/>
            <a:ext cx="240678" cy="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F22C88-542E-4B85-9F66-8C3D5BD1B212}"/>
                  </a:ext>
                </a:extLst>
              </p:cNvPr>
              <p:cNvSpPr txBox="1"/>
              <p:nvPr/>
            </p:nvSpPr>
            <p:spPr>
              <a:xfrm>
                <a:off x="1494084" y="4160937"/>
                <a:ext cx="10958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F22C88-542E-4B85-9F66-8C3D5BD1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84" y="4160937"/>
                <a:ext cx="1095813" cy="153888"/>
              </a:xfrm>
              <a:prstGeom prst="rect">
                <a:avLst/>
              </a:prstGeom>
              <a:blipFill>
                <a:blip r:embed="rId7"/>
                <a:stretch>
                  <a:fillRect l="-556" r="-55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B46B58-4D33-4547-8D41-B582CCD65743}"/>
                  </a:ext>
                </a:extLst>
              </p:cNvPr>
              <p:cNvSpPr txBox="1"/>
              <p:nvPr/>
            </p:nvSpPr>
            <p:spPr>
              <a:xfrm>
                <a:off x="1612900" y="4342872"/>
                <a:ext cx="11471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s-ES" sz="1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0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B46B58-4D33-4547-8D41-B582CCD6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00" y="4342872"/>
                <a:ext cx="1147109" cy="153888"/>
              </a:xfrm>
              <a:prstGeom prst="rect">
                <a:avLst/>
              </a:prstGeom>
              <a:blipFill>
                <a:blip r:embed="rId8"/>
                <a:stretch>
                  <a:fillRect l="-2660" r="-1596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8EAFE4C-925A-403B-9B94-70912C40E0C8}"/>
              </a:ext>
            </a:extLst>
          </p:cNvPr>
          <p:cNvSpPr/>
          <p:nvPr/>
        </p:nvSpPr>
        <p:spPr>
          <a:xfrm>
            <a:off x="1917700" y="4561123"/>
            <a:ext cx="76200" cy="13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8DD213-4C9E-4FE1-827A-51B05DC26C73}"/>
                  </a:ext>
                </a:extLst>
              </p:cNvPr>
              <p:cNvSpPr txBox="1"/>
              <p:nvPr/>
            </p:nvSpPr>
            <p:spPr>
              <a:xfrm>
                <a:off x="1652905" y="4524807"/>
                <a:ext cx="46948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8DD213-4C9E-4FE1-827A-51B05DC2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905" y="4524807"/>
                <a:ext cx="469487" cy="153888"/>
              </a:xfrm>
              <a:prstGeom prst="rect">
                <a:avLst/>
              </a:prstGeom>
              <a:blipFill>
                <a:blip r:embed="rId9"/>
                <a:stretch>
                  <a:fillRect l="-5195" r="-6494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1BBFCF7-74E8-420B-9DA3-D7F536653B87}"/>
              </a:ext>
            </a:extLst>
          </p:cNvPr>
          <p:cNvSpPr/>
          <p:nvPr/>
        </p:nvSpPr>
        <p:spPr>
          <a:xfrm>
            <a:off x="2184400" y="4890069"/>
            <a:ext cx="76200" cy="1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436C1D-25C9-4DF3-81A1-F7EEFEE87FBB}"/>
                  </a:ext>
                </a:extLst>
              </p:cNvPr>
              <p:cNvSpPr txBox="1"/>
              <p:nvPr/>
            </p:nvSpPr>
            <p:spPr>
              <a:xfrm>
                <a:off x="1748794" y="4882866"/>
                <a:ext cx="64261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000" b="0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436C1D-25C9-4DF3-81A1-F7EEFEE8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4" y="4882866"/>
                <a:ext cx="642612" cy="153888"/>
              </a:xfrm>
              <a:prstGeom prst="rect">
                <a:avLst/>
              </a:prstGeom>
              <a:blipFill>
                <a:blip r:embed="rId10"/>
                <a:stretch>
                  <a:fillRect l="-4762" r="-3810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4E4CB-A65B-4AA5-A387-B4BAB96F5CB2}"/>
                  </a:ext>
                </a:extLst>
              </p:cNvPr>
              <p:cNvSpPr txBox="1"/>
              <p:nvPr/>
            </p:nvSpPr>
            <p:spPr>
              <a:xfrm>
                <a:off x="1621811" y="4678695"/>
                <a:ext cx="710516" cy="173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qrt</m:t>
                      </m:r>
                      <m:d>
                        <m:dPr>
                          <m:ctrlPr>
                            <a:rPr lang="es-ES" sz="1000" b="0" i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10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s-ES" sz="1000" b="0" i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000" b="0" i="0" dirty="0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4E4CB-A65B-4AA5-A387-B4BAB96F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811" y="4678695"/>
                <a:ext cx="710516" cy="173702"/>
              </a:xfrm>
              <a:prstGeom prst="rect">
                <a:avLst/>
              </a:prstGeom>
              <a:blipFill>
                <a:blip r:embed="rId11"/>
                <a:stretch>
                  <a:fillRect l="-1709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FA617B-02B4-48C4-9A75-86234BE114C5}"/>
                  </a:ext>
                </a:extLst>
              </p:cNvPr>
              <p:cNvSpPr txBox="1"/>
              <p:nvPr/>
            </p:nvSpPr>
            <p:spPr>
              <a:xfrm>
                <a:off x="1612900" y="5042685"/>
                <a:ext cx="710516" cy="173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00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qrt</m:t>
                      </m:r>
                      <m:d>
                        <m:dPr>
                          <m:ctrlPr>
                            <a:rPr lang="es-ES" sz="1000" b="0" i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1000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s-ES" sz="1000" b="0" i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1000" b="0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FA617B-02B4-48C4-9A75-86234BE11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00" y="5042685"/>
                <a:ext cx="710516" cy="173702"/>
              </a:xfrm>
              <a:prstGeom prst="rect">
                <a:avLst/>
              </a:prstGeom>
              <a:blipFill>
                <a:blip r:embed="rId12"/>
                <a:stretch>
                  <a:fillRect l="-2586" b="-2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5BC0770D-2F47-479C-B080-4441DAA88126}"/>
              </a:ext>
            </a:extLst>
          </p:cNvPr>
          <p:cNvSpPr/>
          <p:nvPr/>
        </p:nvSpPr>
        <p:spPr>
          <a:xfrm>
            <a:off x="1993900" y="5258499"/>
            <a:ext cx="128492" cy="333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8E1ACD-98D4-4F0E-826D-81DBC761518F}"/>
                  </a:ext>
                </a:extLst>
              </p:cNvPr>
              <p:cNvSpPr txBox="1"/>
              <p:nvPr/>
            </p:nvSpPr>
            <p:spPr>
              <a:xfrm>
                <a:off x="1721092" y="5246443"/>
                <a:ext cx="43601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SP</m:t>
                      </m:r>
                      <m:r>
                        <a:rPr lang="es-ES" sz="1000" b="0" i="0" dirty="0" smtClean="0">
                          <a:latin typeface="Cambria Math" panose="02040503050406030204" pitchFamily="18" charset="0"/>
                        </a:rPr>
                        <m:t>11;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8E1ACD-98D4-4F0E-826D-81DBC7615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092" y="5246443"/>
                <a:ext cx="436017" cy="153888"/>
              </a:xfrm>
              <a:prstGeom prst="rect">
                <a:avLst/>
              </a:prstGeom>
              <a:blipFill>
                <a:blip r:embed="rId13"/>
                <a:stretch>
                  <a:fillRect r="-6944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F7F718-C529-49BF-96D9-2679B86DA933}"/>
                  </a:ext>
                </a:extLst>
              </p:cNvPr>
              <p:cNvSpPr txBox="1"/>
              <p:nvPr/>
            </p:nvSpPr>
            <p:spPr>
              <a:xfrm>
                <a:off x="1699691" y="5426325"/>
                <a:ext cx="43601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sz="1000" b="0" i="0" dirty="0" smtClean="0">
                          <a:latin typeface="Cambria Math" panose="02040503050406030204" pitchFamily="18" charset="0"/>
                        </a:rPr>
                        <m:t>SP</m:t>
                      </m:r>
                      <m:r>
                        <a:rPr lang="es-ES" sz="1000" b="0" i="0" dirty="0" smtClean="0">
                          <a:latin typeface="Cambria Math" panose="02040503050406030204" pitchFamily="18" charset="0"/>
                        </a:rPr>
                        <m:t>22;</m:t>
                      </m:r>
                    </m:oMath>
                  </m:oMathPara>
                </a14:m>
                <a:endParaRPr lang="en-GB" sz="1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F7F718-C529-49BF-96D9-2679B86D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91" y="5426325"/>
                <a:ext cx="436017" cy="153888"/>
              </a:xfrm>
              <a:prstGeom prst="rect">
                <a:avLst/>
              </a:prstGeom>
              <a:blipFill>
                <a:blip r:embed="rId14"/>
                <a:stretch>
                  <a:fillRect l="-1408" r="-7042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5343" y="1086103"/>
            <a:ext cx="105918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108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yT(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t)=</a:t>
            </a:r>
            <a:r>
              <a:rPr sz="1200" spc="-7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5342" y="1491488"/>
            <a:ext cx="1815859" cy="19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)=ERRX;</a:t>
            </a:r>
            <a:r>
              <a:rPr sz="1200" dirty="0">
                <a:latin typeface="Calibri"/>
                <a:cs typeface="Calibri"/>
              </a:rPr>
              <a:t>  </a:t>
            </a:r>
            <a:endParaRPr lang="es-ES" sz="12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ERRXD(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)=ERRXD;</a:t>
            </a:r>
            <a:r>
              <a:rPr sz="1200" dirty="0">
                <a:latin typeface="Calibri"/>
                <a:cs typeface="Calibri"/>
              </a:rPr>
              <a:t> </a:t>
            </a:r>
            <a:endParaRPr lang="es-ES" sz="12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)=SP11;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SP11P(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)=SP11P;</a:t>
            </a:r>
            <a:r>
              <a:rPr sz="1200" dirty="0">
                <a:latin typeface="Calibri"/>
                <a:cs typeface="Calibri"/>
              </a:rPr>
              <a:t> </a:t>
            </a:r>
            <a:endParaRPr lang="es-ES" sz="12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)=SP22;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SP22P(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)=SP22P;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)=X;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)=XD;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)=XH;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lang="es-ES" sz="1200" dirty="0">
                <a:latin typeface="Calibri"/>
                <a:cs typeface="Calibri"/>
              </a:rPr>
              <a:t>XDH(</a:t>
            </a:r>
            <a:r>
              <a:rPr lang="es-ES" sz="1200" dirty="0" err="1">
                <a:latin typeface="Calibri"/>
                <a:cs typeface="Calibri"/>
              </a:rPr>
              <a:t>count</a:t>
            </a:r>
            <a:r>
              <a:rPr lang="es-ES" sz="1200" dirty="0">
                <a:latin typeface="Calibri"/>
                <a:cs typeface="Calibri"/>
              </a:rPr>
              <a:t>)=XDH;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6543" y="3320288"/>
            <a:ext cx="1176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4727" y="4133341"/>
            <a:ext cx="377851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4395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</a:t>
            </a:r>
            <a:r>
              <a:rPr sz="1200" spc="-5" dirty="0" err="1">
                <a:latin typeface="Calibri"/>
                <a:cs typeface="Calibri"/>
              </a:rPr>
              <a:t>igu</a:t>
            </a:r>
            <a:r>
              <a:rPr sz="1200" spc="-20" dirty="0" err="1">
                <a:latin typeface="Calibri"/>
                <a:cs typeface="Calibri"/>
              </a:rPr>
              <a:t>r</a:t>
            </a:r>
            <a:r>
              <a:rPr sz="1200" dirty="0" err="1">
                <a:latin typeface="Calibri"/>
                <a:cs typeface="Calibri"/>
              </a:rPr>
              <a:t>e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plot</a:t>
            </a:r>
            <a:r>
              <a:rPr lang="es-ES" sz="1200" spc="-5" dirty="0">
                <a:latin typeface="Calibri"/>
                <a:cs typeface="Calibri"/>
              </a:rPr>
              <a:t>(</a:t>
            </a:r>
            <a:r>
              <a:rPr lang="es-ES" sz="1200" spc="-5" dirty="0" err="1">
                <a:latin typeface="Calibri"/>
                <a:cs typeface="Calibri"/>
              </a:rPr>
              <a:t>ArrayT,ArrayERRX</a:t>
            </a:r>
            <a:r>
              <a:rPr lang="es-ES" sz="1200" spc="-5" dirty="0">
                <a:latin typeface="Calibri"/>
                <a:cs typeface="Calibri"/>
              </a:rPr>
              <a:t>)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 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(Ft)')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‐20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20])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4726" y="5230621"/>
            <a:ext cx="455637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635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</a:t>
            </a:r>
            <a:r>
              <a:rPr lang="es-ES" sz="1200" spc="-5" dirty="0" err="1">
                <a:latin typeface="Calibri"/>
                <a:cs typeface="Calibri"/>
              </a:rPr>
              <a:t>ArrayERRXD</a:t>
            </a:r>
            <a:r>
              <a:rPr lang="es-ES" sz="1200" spc="-5" dirty="0">
                <a:latin typeface="Calibri"/>
                <a:cs typeface="Calibri"/>
              </a:rPr>
              <a:t>)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xlabel('Time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ylabel('Error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(Ft/Sec)') 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‐5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4727" y="6327902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65389" y="3521202"/>
            <a:ext cx="318135" cy="238760"/>
          </a:xfrm>
          <a:custGeom>
            <a:avLst/>
            <a:gdLst/>
            <a:ahLst/>
            <a:cxnLst/>
            <a:rect l="l" t="t" r="r" b="b"/>
            <a:pathLst>
              <a:path w="318135" h="238760">
                <a:moveTo>
                  <a:pt x="317754" y="119634"/>
                </a:moveTo>
                <a:lnTo>
                  <a:pt x="198120" y="0"/>
                </a:lnTo>
                <a:lnTo>
                  <a:pt x="198120" y="59436"/>
                </a:lnTo>
                <a:lnTo>
                  <a:pt x="0" y="59436"/>
                </a:lnTo>
                <a:lnTo>
                  <a:pt x="0" y="179070"/>
                </a:lnTo>
                <a:lnTo>
                  <a:pt x="198120" y="179070"/>
                </a:lnTo>
                <a:lnTo>
                  <a:pt x="198120" y="238506"/>
                </a:lnTo>
                <a:lnTo>
                  <a:pt x="317754" y="119634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9695" y="3330702"/>
            <a:ext cx="318135" cy="238760"/>
          </a:xfrm>
          <a:custGeom>
            <a:avLst/>
            <a:gdLst/>
            <a:ahLst/>
            <a:cxnLst/>
            <a:rect l="l" t="t" r="r" b="b"/>
            <a:pathLst>
              <a:path w="318135" h="238760">
                <a:moveTo>
                  <a:pt x="317754" y="119634"/>
                </a:moveTo>
                <a:lnTo>
                  <a:pt x="198120" y="0"/>
                </a:lnTo>
                <a:lnTo>
                  <a:pt x="198120" y="59436"/>
                </a:lnTo>
                <a:lnTo>
                  <a:pt x="0" y="59436"/>
                </a:lnTo>
                <a:lnTo>
                  <a:pt x="0" y="179070"/>
                </a:lnTo>
                <a:lnTo>
                  <a:pt x="198120" y="179070"/>
                </a:lnTo>
                <a:lnTo>
                  <a:pt x="198120" y="238506"/>
                </a:lnTo>
                <a:lnTo>
                  <a:pt x="317754" y="11963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1899" y="496836"/>
            <a:ext cx="29209" cy="468630"/>
          </a:xfrm>
          <a:custGeom>
            <a:avLst/>
            <a:gdLst/>
            <a:ahLst/>
            <a:cxnLst/>
            <a:rect l="l" t="t" r="r" b="b"/>
            <a:pathLst>
              <a:path w="29210" h="468630">
                <a:moveTo>
                  <a:pt x="28956" y="457200"/>
                </a:moveTo>
                <a:lnTo>
                  <a:pt x="0" y="457200"/>
                </a:lnTo>
                <a:lnTo>
                  <a:pt x="0" y="468630"/>
                </a:lnTo>
                <a:lnTo>
                  <a:pt x="28956" y="468630"/>
                </a:lnTo>
                <a:lnTo>
                  <a:pt x="28956" y="457200"/>
                </a:lnTo>
                <a:close/>
              </a:path>
              <a:path w="29210" h="468630">
                <a:moveTo>
                  <a:pt x="28956" y="342900"/>
                </a:moveTo>
                <a:lnTo>
                  <a:pt x="0" y="342900"/>
                </a:lnTo>
                <a:lnTo>
                  <a:pt x="0" y="429006"/>
                </a:lnTo>
                <a:lnTo>
                  <a:pt x="28956" y="429006"/>
                </a:lnTo>
                <a:lnTo>
                  <a:pt x="28956" y="342900"/>
                </a:lnTo>
                <a:close/>
              </a:path>
              <a:path w="29210" h="468630">
                <a:moveTo>
                  <a:pt x="28956" y="228600"/>
                </a:moveTo>
                <a:lnTo>
                  <a:pt x="0" y="228600"/>
                </a:lnTo>
                <a:lnTo>
                  <a:pt x="0" y="314706"/>
                </a:lnTo>
                <a:lnTo>
                  <a:pt x="28956" y="314706"/>
                </a:lnTo>
                <a:lnTo>
                  <a:pt x="28956" y="228600"/>
                </a:lnTo>
                <a:close/>
              </a:path>
              <a:path w="29210" h="468630">
                <a:moveTo>
                  <a:pt x="28956" y="114300"/>
                </a:moveTo>
                <a:lnTo>
                  <a:pt x="0" y="114300"/>
                </a:lnTo>
                <a:lnTo>
                  <a:pt x="0" y="200406"/>
                </a:lnTo>
                <a:lnTo>
                  <a:pt x="28956" y="200406"/>
                </a:lnTo>
                <a:lnTo>
                  <a:pt x="28956" y="114300"/>
                </a:lnTo>
                <a:close/>
              </a:path>
              <a:path w="29210" h="468630">
                <a:moveTo>
                  <a:pt x="28956" y="0"/>
                </a:moveTo>
                <a:lnTo>
                  <a:pt x="0" y="0"/>
                </a:lnTo>
                <a:lnTo>
                  <a:pt x="0" y="86106"/>
                </a:lnTo>
                <a:lnTo>
                  <a:pt x="28956" y="86106"/>
                </a:lnTo>
                <a:lnTo>
                  <a:pt x="28956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3557" y="509790"/>
            <a:ext cx="29209" cy="469900"/>
          </a:xfrm>
          <a:custGeom>
            <a:avLst/>
            <a:gdLst/>
            <a:ahLst/>
            <a:cxnLst/>
            <a:rect l="l" t="t" r="r" b="b"/>
            <a:pathLst>
              <a:path w="29210" h="469900">
                <a:moveTo>
                  <a:pt x="28956" y="457200"/>
                </a:moveTo>
                <a:lnTo>
                  <a:pt x="0" y="457200"/>
                </a:lnTo>
                <a:lnTo>
                  <a:pt x="0" y="469392"/>
                </a:lnTo>
                <a:lnTo>
                  <a:pt x="28956" y="469392"/>
                </a:lnTo>
                <a:lnTo>
                  <a:pt x="28956" y="457200"/>
                </a:lnTo>
                <a:close/>
              </a:path>
              <a:path w="29210" h="469900">
                <a:moveTo>
                  <a:pt x="28956" y="342900"/>
                </a:moveTo>
                <a:lnTo>
                  <a:pt x="0" y="342900"/>
                </a:lnTo>
                <a:lnTo>
                  <a:pt x="0" y="429006"/>
                </a:lnTo>
                <a:lnTo>
                  <a:pt x="28956" y="429006"/>
                </a:lnTo>
                <a:lnTo>
                  <a:pt x="28956" y="342900"/>
                </a:lnTo>
                <a:close/>
              </a:path>
              <a:path w="29210" h="469900">
                <a:moveTo>
                  <a:pt x="28956" y="228600"/>
                </a:moveTo>
                <a:lnTo>
                  <a:pt x="0" y="228600"/>
                </a:lnTo>
                <a:lnTo>
                  <a:pt x="0" y="314706"/>
                </a:lnTo>
                <a:lnTo>
                  <a:pt x="28956" y="314706"/>
                </a:lnTo>
                <a:lnTo>
                  <a:pt x="28956" y="228600"/>
                </a:lnTo>
                <a:close/>
              </a:path>
              <a:path w="29210" h="469900">
                <a:moveTo>
                  <a:pt x="28956" y="114300"/>
                </a:moveTo>
                <a:lnTo>
                  <a:pt x="0" y="114300"/>
                </a:lnTo>
                <a:lnTo>
                  <a:pt x="0" y="200406"/>
                </a:lnTo>
                <a:lnTo>
                  <a:pt x="28956" y="200406"/>
                </a:lnTo>
                <a:lnTo>
                  <a:pt x="28956" y="114300"/>
                </a:lnTo>
                <a:close/>
              </a:path>
              <a:path w="29210" h="469900">
                <a:moveTo>
                  <a:pt x="28956" y="0"/>
                </a:moveTo>
                <a:lnTo>
                  <a:pt x="0" y="0"/>
                </a:lnTo>
                <a:lnTo>
                  <a:pt x="0" y="86106"/>
                </a:lnTo>
                <a:lnTo>
                  <a:pt x="28956" y="86106"/>
                </a:lnTo>
                <a:lnTo>
                  <a:pt x="2895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3237" y="1181100"/>
            <a:ext cx="267970" cy="2159635"/>
          </a:xfrm>
          <a:custGeom>
            <a:avLst/>
            <a:gdLst/>
            <a:ahLst/>
            <a:cxnLst/>
            <a:rect l="l" t="t" r="r" b="b"/>
            <a:pathLst>
              <a:path w="267970" h="2159635">
                <a:moveTo>
                  <a:pt x="136398" y="1068803"/>
                </a:moveTo>
                <a:lnTo>
                  <a:pt x="136398" y="1058418"/>
                </a:lnTo>
                <a:lnTo>
                  <a:pt x="135636" y="1056894"/>
                </a:lnTo>
                <a:lnTo>
                  <a:pt x="135636" y="23621"/>
                </a:lnTo>
                <a:lnTo>
                  <a:pt x="134874" y="22859"/>
                </a:lnTo>
                <a:lnTo>
                  <a:pt x="134874" y="21335"/>
                </a:lnTo>
                <a:lnTo>
                  <a:pt x="134112" y="20573"/>
                </a:lnTo>
                <a:lnTo>
                  <a:pt x="133350" y="20573"/>
                </a:lnTo>
                <a:lnTo>
                  <a:pt x="133350" y="19811"/>
                </a:lnTo>
                <a:lnTo>
                  <a:pt x="131826" y="19049"/>
                </a:lnTo>
                <a:lnTo>
                  <a:pt x="131826" y="18287"/>
                </a:lnTo>
                <a:lnTo>
                  <a:pt x="129539" y="17525"/>
                </a:lnTo>
                <a:lnTo>
                  <a:pt x="106893" y="9083"/>
                </a:lnTo>
                <a:lnTo>
                  <a:pt x="73261" y="3829"/>
                </a:lnTo>
                <a:lnTo>
                  <a:pt x="38812" y="1041"/>
                </a:lnTo>
                <a:lnTo>
                  <a:pt x="13716" y="0"/>
                </a:lnTo>
                <a:lnTo>
                  <a:pt x="0" y="0"/>
                </a:lnTo>
                <a:lnTo>
                  <a:pt x="0" y="9906"/>
                </a:lnTo>
                <a:lnTo>
                  <a:pt x="26670" y="9905"/>
                </a:lnTo>
                <a:lnTo>
                  <a:pt x="43195" y="10956"/>
                </a:lnTo>
                <a:lnTo>
                  <a:pt x="92202" y="16001"/>
                </a:lnTo>
                <a:lnTo>
                  <a:pt x="119634" y="22859"/>
                </a:lnTo>
                <a:lnTo>
                  <a:pt x="121920" y="23621"/>
                </a:lnTo>
                <a:lnTo>
                  <a:pt x="124968" y="25145"/>
                </a:lnTo>
                <a:lnTo>
                  <a:pt x="127254" y="27431"/>
                </a:lnTo>
                <a:lnTo>
                  <a:pt x="127254" y="1060704"/>
                </a:lnTo>
                <a:lnTo>
                  <a:pt x="128016" y="1062228"/>
                </a:lnTo>
                <a:lnTo>
                  <a:pt x="128016" y="1062990"/>
                </a:lnTo>
                <a:lnTo>
                  <a:pt x="128778" y="1062990"/>
                </a:lnTo>
                <a:lnTo>
                  <a:pt x="129540" y="1064514"/>
                </a:lnTo>
                <a:lnTo>
                  <a:pt x="132588" y="1067562"/>
                </a:lnTo>
                <a:lnTo>
                  <a:pt x="136398" y="1068803"/>
                </a:lnTo>
                <a:close/>
              </a:path>
              <a:path w="267970" h="2159635">
                <a:moveTo>
                  <a:pt x="249174" y="1084326"/>
                </a:moveTo>
                <a:lnTo>
                  <a:pt x="221088" y="1083405"/>
                </a:lnTo>
                <a:lnTo>
                  <a:pt x="189747" y="1081063"/>
                </a:lnTo>
                <a:lnTo>
                  <a:pt x="181583" y="1079763"/>
                </a:lnTo>
                <a:lnTo>
                  <a:pt x="159462" y="1083293"/>
                </a:lnTo>
                <a:lnTo>
                  <a:pt x="133350" y="1091946"/>
                </a:lnTo>
                <a:lnTo>
                  <a:pt x="131064" y="1093470"/>
                </a:lnTo>
                <a:lnTo>
                  <a:pt x="129540" y="1094994"/>
                </a:lnTo>
                <a:lnTo>
                  <a:pt x="128778" y="1096518"/>
                </a:lnTo>
                <a:lnTo>
                  <a:pt x="128016" y="1096518"/>
                </a:lnTo>
                <a:lnTo>
                  <a:pt x="128016" y="1097280"/>
                </a:lnTo>
                <a:lnTo>
                  <a:pt x="127254" y="1098804"/>
                </a:lnTo>
                <a:lnTo>
                  <a:pt x="127254" y="2132076"/>
                </a:lnTo>
                <a:lnTo>
                  <a:pt x="124968" y="2134362"/>
                </a:lnTo>
                <a:lnTo>
                  <a:pt x="123444" y="2135124"/>
                </a:lnTo>
                <a:lnTo>
                  <a:pt x="121158" y="2135886"/>
                </a:lnTo>
                <a:lnTo>
                  <a:pt x="119634" y="2136648"/>
                </a:lnTo>
                <a:lnTo>
                  <a:pt x="75861" y="2146106"/>
                </a:lnTo>
                <a:lnTo>
                  <a:pt x="38812" y="2148829"/>
                </a:lnTo>
                <a:lnTo>
                  <a:pt x="26670" y="2149602"/>
                </a:lnTo>
                <a:lnTo>
                  <a:pt x="0" y="2149602"/>
                </a:lnTo>
                <a:lnTo>
                  <a:pt x="0" y="2159508"/>
                </a:lnTo>
                <a:lnTo>
                  <a:pt x="13716" y="2159508"/>
                </a:lnTo>
                <a:lnTo>
                  <a:pt x="73356" y="2155736"/>
                </a:lnTo>
                <a:lnTo>
                  <a:pt x="130302" y="2141982"/>
                </a:lnTo>
                <a:lnTo>
                  <a:pt x="131826" y="2141220"/>
                </a:lnTo>
                <a:lnTo>
                  <a:pt x="131826" y="2140458"/>
                </a:lnTo>
                <a:lnTo>
                  <a:pt x="133350" y="2139696"/>
                </a:lnTo>
                <a:lnTo>
                  <a:pt x="133350" y="2138934"/>
                </a:lnTo>
                <a:lnTo>
                  <a:pt x="134112" y="2138934"/>
                </a:lnTo>
                <a:lnTo>
                  <a:pt x="134874" y="2138172"/>
                </a:lnTo>
                <a:lnTo>
                  <a:pt x="134874" y="2136648"/>
                </a:lnTo>
                <a:lnTo>
                  <a:pt x="135636" y="2135886"/>
                </a:lnTo>
                <a:lnTo>
                  <a:pt x="135636" y="1102614"/>
                </a:lnTo>
                <a:lnTo>
                  <a:pt x="136398" y="1101090"/>
                </a:lnTo>
                <a:lnTo>
                  <a:pt x="136398" y="1101852"/>
                </a:lnTo>
                <a:lnTo>
                  <a:pt x="137160" y="1100328"/>
                </a:lnTo>
                <a:lnTo>
                  <a:pt x="137160" y="1101090"/>
                </a:lnTo>
                <a:lnTo>
                  <a:pt x="137922" y="1100328"/>
                </a:lnTo>
                <a:lnTo>
                  <a:pt x="162388" y="1092434"/>
                </a:lnTo>
                <a:lnTo>
                  <a:pt x="192433" y="1088116"/>
                </a:lnTo>
                <a:lnTo>
                  <a:pt x="224044" y="1085843"/>
                </a:lnTo>
                <a:lnTo>
                  <a:pt x="249174" y="1084326"/>
                </a:lnTo>
                <a:close/>
              </a:path>
              <a:path w="267970" h="2159635">
                <a:moveTo>
                  <a:pt x="127254" y="1059942"/>
                </a:moveTo>
                <a:lnTo>
                  <a:pt x="127254" y="27431"/>
                </a:lnTo>
                <a:lnTo>
                  <a:pt x="126492" y="26670"/>
                </a:lnTo>
                <a:lnTo>
                  <a:pt x="126492" y="1058418"/>
                </a:lnTo>
                <a:lnTo>
                  <a:pt x="127254" y="1059942"/>
                </a:lnTo>
                <a:close/>
              </a:path>
              <a:path w="267970" h="2159635">
                <a:moveTo>
                  <a:pt x="127254" y="2132076"/>
                </a:moveTo>
                <a:lnTo>
                  <a:pt x="127254" y="1099566"/>
                </a:lnTo>
                <a:lnTo>
                  <a:pt x="126492" y="1101090"/>
                </a:lnTo>
                <a:lnTo>
                  <a:pt x="126492" y="2132838"/>
                </a:lnTo>
                <a:lnTo>
                  <a:pt x="127254" y="2132076"/>
                </a:lnTo>
                <a:close/>
              </a:path>
              <a:path w="267970" h="2159635">
                <a:moveTo>
                  <a:pt x="136398" y="1057656"/>
                </a:moveTo>
                <a:lnTo>
                  <a:pt x="136397" y="25145"/>
                </a:lnTo>
                <a:lnTo>
                  <a:pt x="135636" y="24383"/>
                </a:lnTo>
                <a:lnTo>
                  <a:pt x="135636" y="1056894"/>
                </a:lnTo>
                <a:lnTo>
                  <a:pt x="136398" y="1057656"/>
                </a:lnTo>
                <a:close/>
              </a:path>
              <a:path w="267970" h="2159635">
                <a:moveTo>
                  <a:pt x="249174" y="1075182"/>
                </a:moveTo>
                <a:lnTo>
                  <a:pt x="192738" y="1071519"/>
                </a:lnTo>
                <a:lnTo>
                  <a:pt x="138684" y="1059180"/>
                </a:lnTo>
                <a:lnTo>
                  <a:pt x="137160" y="1058418"/>
                </a:lnTo>
                <a:lnTo>
                  <a:pt x="137160" y="1059180"/>
                </a:lnTo>
                <a:lnTo>
                  <a:pt x="136398" y="1057656"/>
                </a:lnTo>
                <a:lnTo>
                  <a:pt x="135636" y="1056894"/>
                </a:lnTo>
                <a:lnTo>
                  <a:pt x="136398" y="1058418"/>
                </a:lnTo>
                <a:lnTo>
                  <a:pt x="136398" y="1068803"/>
                </a:lnTo>
                <a:lnTo>
                  <a:pt x="158973" y="1076162"/>
                </a:lnTo>
                <a:lnTo>
                  <a:pt x="181583" y="1079763"/>
                </a:lnTo>
                <a:lnTo>
                  <a:pt x="190119" y="1078401"/>
                </a:lnTo>
                <a:lnTo>
                  <a:pt x="221088" y="1076109"/>
                </a:lnTo>
                <a:lnTo>
                  <a:pt x="249174" y="1075182"/>
                </a:lnTo>
                <a:close/>
              </a:path>
              <a:path w="267970" h="2159635">
                <a:moveTo>
                  <a:pt x="136398" y="1101852"/>
                </a:moveTo>
                <a:lnTo>
                  <a:pt x="136398" y="1101090"/>
                </a:lnTo>
                <a:lnTo>
                  <a:pt x="135636" y="1102614"/>
                </a:lnTo>
                <a:lnTo>
                  <a:pt x="136398" y="1101852"/>
                </a:lnTo>
                <a:close/>
              </a:path>
              <a:path w="267970" h="2159635">
                <a:moveTo>
                  <a:pt x="136398" y="2134362"/>
                </a:moveTo>
                <a:lnTo>
                  <a:pt x="136398" y="1101852"/>
                </a:lnTo>
                <a:lnTo>
                  <a:pt x="135636" y="1102614"/>
                </a:lnTo>
                <a:lnTo>
                  <a:pt x="135636" y="2135124"/>
                </a:lnTo>
                <a:lnTo>
                  <a:pt x="136398" y="2134362"/>
                </a:lnTo>
                <a:close/>
              </a:path>
              <a:path w="267970" h="2159635">
                <a:moveTo>
                  <a:pt x="267462" y="1082040"/>
                </a:moveTo>
                <a:lnTo>
                  <a:pt x="267462" y="1077468"/>
                </a:lnTo>
                <a:lnTo>
                  <a:pt x="265176" y="1075182"/>
                </a:lnTo>
                <a:lnTo>
                  <a:pt x="249174" y="1075182"/>
                </a:lnTo>
                <a:lnTo>
                  <a:pt x="221088" y="1076109"/>
                </a:lnTo>
                <a:lnTo>
                  <a:pt x="190119" y="1078401"/>
                </a:lnTo>
                <a:lnTo>
                  <a:pt x="181583" y="1079763"/>
                </a:lnTo>
                <a:lnTo>
                  <a:pt x="189747" y="1081063"/>
                </a:lnTo>
                <a:lnTo>
                  <a:pt x="221088" y="1083405"/>
                </a:lnTo>
                <a:lnTo>
                  <a:pt x="249174" y="1084326"/>
                </a:lnTo>
                <a:lnTo>
                  <a:pt x="265176" y="1084326"/>
                </a:lnTo>
                <a:lnTo>
                  <a:pt x="267462" y="108204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33243" y="2156713"/>
            <a:ext cx="2020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funciones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3869"/>
          <a:stretch/>
        </p:blipFill>
        <p:spPr>
          <a:xfrm>
            <a:off x="1155700" y="6296025"/>
            <a:ext cx="8382000" cy="765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E6BD-1232-48F0-B0C1-03A30D7E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05897"/>
            <a:ext cx="8128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5318"/>
          <a:stretch/>
        </p:blipFill>
        <p:spPr>
          <a:xfrm>
            <a:off x="1155700" y="6143625"/>
            <a:ext cx="8382000" cy="695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4D00F-63F0-43DB-8039-3E7E9101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3825"/>
            <a:ext cx="782320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4469"/>
          <a:stretch/>
        </p:blipFill>
        <p:spPr>
          <a:xfrm>
            <a:off x="1038225" y="6372225"/>
            <a:ext cx="8616950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8BE47-9D08-423D-89D4-A578DEDD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276225"/>
            <a:ext cx="7868920" cy="59016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7953"/>
          <a:stretch/>
        </p:blipFill>
        <p:spPr>
          <a:xfrm>
            <a:off x="1089025" y="6600825"/>
            <a:ext cx="8515350" cy="54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60A8C-6359-4224-9BCD-0E0702E0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62" y="123825"/>
            <a:ext cx="8296275" cy="622220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6642"/>
          <a:stretch/>
        </p:blipFill>
        <p:spPr>
          <a:xfrm>
            <a:off x="1089025" y="6448425"/>
            <a:ext cx="8515350" cy="581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E5DF3-D5A6-4F6D-802A-617BADF5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6757"/>
          <a:stretch/>
        </p:blipFill>
        <p:spPr>
          <a:xfrm>
            <a:off x="971550" y="527050"/>
            <a:ext cx="8858250" cy="119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4374E-B157-4F68-8C0E-6E4D6992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395095"/>
            <a:ext cx="75438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5385" y="676655"/>
            <a:ext cx="1825227" cy="3001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25673" y="714248"/>
            <a:ext cx="15627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Euler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618" y="1491482"/>
            <a:ext cx="22174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muestreo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9875" y="1491482"/>
            <a:ext cx="35782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integración.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517" y="1508551"/>
            <a:ext cx="200238" cy="2665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6715" y="2095286"/>
            <a:ext cx="8906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5415915" algn="l"/>
              </a:tabLst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donde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intervalo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muestreo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grande,	debe ser reemplazado por un intervalo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intgración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más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pequeño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bien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método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integración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más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preciso.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157" y="2243881"/>
            <a:ext cx="233984" cy="26655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7910"/>
          <a:stretch/>
        </p:blipFill>
        <p:spPr>
          <a:xfrm>
            <a:off x="971550" y="527050"/>
            <a:ext cx="8858250" cy="1120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B9DF2E-F0F4-4363-B334-555AB754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419225"/>
            <a:ext cx="782320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168" y="1113097"/>
            <a:ext cx="3371442" cy="38043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9783" y="446785"/>
            <a:ext cx="8578215" cy="1889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Rozamiento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Actuando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sobre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Cuerpo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403352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 está inicialmente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200,000 ft</a:t>
            </a:r>
            <a:endParaRPr sz="1600">
              <a:latin typeface="Arial MT"/>
              <a:cs typeface="Arial MT"/>
            </a:endParaRPr>
          </a:p>
          <a:p>
            <a:pPr marL="4070350" marR="5080" indent="-33020">
              <a:lnSpc>
                <a:spcPts val="4330"/>
              </a:lnSpc>
              <a:spcBef>
                <a:spcPts val="150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adquiere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cada 10s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durante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30s.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desviación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típica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 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1000 ft.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065" y="4488433"/>
            <a:ext cx="7217409" cy="119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20740" indent="58419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Radar siguiendo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objeto </a:t>
            </a:r>
            <a:r>
              <a:rPr sz="1400" spc="-5" dirty="0">
                <a:latin typeface="Calibri"/>
                <a:cs typeface="Calibri"/>
              </a:rPr>
              <a:t>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caida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13144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1655" y="5980457"/>
            <a:ext cx="2340596" cy="5658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406400"/>
            <a:ext cx="8858250" cy="650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3644</Words>
  <Application>Microsoft Office PowerPoint</Application>
  <PresentationFormat>Custom</PresentationFormat>
  <Paragraphs>447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MT</vt:lpstr>
      <vt:lpstr>Calibri</vt:lpstr>
      <vt:lpstr>Cambria</vt:lpstr>
      <vt:lpstr>Cambria Math</vt:lpstr>
      <vt:lpstr>Office Theme</vt:lpstr>
      <vt:lpstr>FILTRO de KALMAN EXTENDIDO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Filtro de Kalman Extendido para el problema de caída libre tomando más de  dos términos en la aproximación de la matriz fundamental.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 Listado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 de KALMAN EXTENDIDO</dc:title>
  <cp:lastModifiedBy>Nerea Galvez Eguren</cp:lastModifiedBy>
  <cp:revision>9</cp:revision>
  <dcterms:created xsi:type="dcterms:W3CDTF">2022-04-23T17:23:19Z</dcterms:created>
  <dcterms:modified xsi:type="dcterms:W3CDTF">2022-04-24T18:19:38Z</dcterms:modified>
</cp:coreProperties>
</file>